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
      <p:font typeface="Poppi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JJD+DRM4PzghMB8SuXP9HiLw9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oppins-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05fadf5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05fadf5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0bf2d1fc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a0bf2d1fcd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0bf2d1fc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a0bf2d1fcd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8d1f9ab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628d1f9ab2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0bf2d1fc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a0bf2d1fcd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0bf2d1fc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a0bf2d1fcd_1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bf2d1fcd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a0bf2d1fcd_1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0bf2d1fcd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a0bf2d1fcd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0bf2d1fc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a0bf2d1fcd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0bf2d1fc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a0bf2d1fcd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05fadf5d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05fadf5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0bf2d1f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a0bf2d1fc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05fadf5d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05fadf5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d9d897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62d9d8978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0bf2d1fc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a0bf2d1fcd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0bf2d1fc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a0bf2d1fcd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 name="Shape 15"/>
        <p:cNvGrpSpPr/>
        <p:nvPr/>
      </p:nvGrpSpPr>
      <p:grpSpPr>
        <a:xfrm>
          <a:off x="0" y="0"/>
          <a:ext cx="0" cy="0"/>
          <a:chOff x="0" y="0"/>
          <a:chExt cx="0" cy="0"/>
        </a:xfrm>
      </p:grpSpPr>
      <p:sp>
        <p:nvSpPr>
          <p:cNvPr id="16" name="Google Shape;16;p15"/>
          <p:cNvSpPr/>
          <p:nvPr>
            <p:ph idx="2" type="pic"/>
          </p:nvPr>
        </p:nvSpPr>
        <p:spPr>
          <a:xfrm>
            <a:off x="0" y="0"/>
            <a:ext cx="47025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41" name="Shape 41"/>
        <p:cNvGrpSpPr/>
        <p:nvPr/>
      </p:nvGrpSpPr>
      <p:grpSpPr>
        <a:xfrm>
          <a:off x="0" y="0"/>
          <a:ext cx="0" cy="0"/>
          <a:chOff x="0" y="0"/>
          <a:chExt cx="0" cy="0"/>
        </a:xfrm>
      </p:grpSpPr>
      <p:sp>
        <p:nvSpPr>
          <p:cNvPr id="42" name="Google Shape;42;p24"/>
          <p:cNvSpPr/>
          <p:nvPr>
            <p:ph idx="2" type="pic"/>
          </p:nvPr>
        </p:nvSpPr>
        <p:spPr>
          <a:xfrm>
            <a:off x="1683418" y="638176"/>
            <a:ext cx="3889800" cy="6219900"/>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43" name="Shape 43"/>
        <p:cNvGrpSpPr/>
        <p:nvPr/>
      </p:nvGrpSpPr>
      <p:grpSpPr>
        <a:xfrm>
          <a:off x="0" y="0"/>
          <a:ext cx="0" cy="0"/>
          <a:chOff x="0" y="0"/>
          <a:chExt cx="0" cy="0"/>
        </a:xfrm>
      </p:grpSpPr>
      <p:sp>
        <p:nvSpPr>
          <p:cNvPr id="44" name="Google Shape;44;p25"/>
          <p:cNvSpPr/>
          <p:nvPr>
            <p:ph idx="2" type="pic"/>
          </p:nvPr>
        </p:nvSpPr>
        <p:spPr>
          <a:xfrm>
            <a:off x="7489474" y="0"/>
            <a:ext cx="4702500" cy="6858000"/>
          </a:xfrm>
          <a:prstGeom prst="rect">
            <a:avLst/>
          </a:prstGeom>
          <a:solidFill>
            <a:schemeClr val="lt1"/>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5" name="Shape 45"/>
        <p:cNvGrpSpPr/>
        <p:nvPr/>
      </p:nvGrpSpPr>
      <p:grpSpPr>
        <a:xfrm>
          <a:off x="0" y="0"/>
          <a:ext cx="0" cy="0"/>
          <a:chOff x="0" y="0"/>
          <a:chExt cx="0" cy="0"/>
        </a:xfrm>
      </p:grpSpPr>
      <p:sp>
        <p:nvSpPr>
          <p:cNvPr id="46" name="Google Shape;46;p26"/>
          <p:cNvSpPr/>
          <p:nvPr>
            <p:ph idx="2" type="pic"/>
          </p:nvPr>
        </p:nvSpPr>
        <p:spPr>
          <a:xfrm>
            <a:off x="1047233" y="1839827"/>
            <a:ext cx="10097400" cy="25350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7" name="Shape 47"/>
        <p:cNvGrpSpPr/>
        <p:nvPr/>
      </p:nvGrpSpPr>
      <p:grpSpPr>
        <a:xfrm>
          <a:off x="0" y="0"/>
          <a:ext cx="0" cy="0"/>
          <a:chOff x="0" y="0"/>
          <a:chExt cx="0" cy="0"/>
        </a:xfrm>
      </p:grpSpPr>
      <p:sp>
        <p:nvSpPr>
          <p:cNvPr id="48" name="Google Shape;48;p27"/>
          <p:cNvSpPr/>
          <p:nvPr>
            <p:ph idx="2" type="pic"/>
          </p:nvPr>
        </p:nvSpPr>
        <p:spPr>
          <a:xfrm>
            <a:off x="0" y="0"/>
            <a:ext cx="12192000" cy="68580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49" name="Shape 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 name="Shape 17"/>
        <p:cNvGrpSpPr/>
        <p:nvPr/>
      </p:nvGrpSpPr>
      <p:grpSpPr>
        <a:xfrm>
          <a:off x="0" y="0"/>
          <a:ext cx="0" cy="0"/>
          <a:chOff x="0" y="0"/>
          <a:chExt cx="0" cy="0"/>
        </a:xfrm>
      </p:grpSpPr>
      <p:sp>
        <p:nvSpPr>
          <p:cNvPr id="18" name="Google Shape;18;p16"/>
          <p:cNvSpPr/>
          <p:nvPr>
            <p:ph idx="2" type="pic"/>
          </p:nvPr>
        </p:nvSpPr>
        <p:spPr>
          <a:xfrm>
            <a:off x="7121925" y="1787924"/>
            <a:ext cx="5070000" cy="5070000"/>
          </a:xfrm>
          <a:prstGeom prst="rect">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0" name="Shape 20"/>
        <p:cNvGrpSpPr/>
        <p:nvPr/>
      </p:nvGrpSpPr>
      <p:grpSpPr>
        <a:xfrm>
          <a:off x="0" y="0"/>
          <a:ext cx="0" cy="0"/>
          <a:chOff x="0" y="0"/>
          <a:chExt cx="0" cy="0"/>
        </a:xfrm>
      </p:grpSpPr>
      <p:sp>
        <p:nvSpPr>
          <p:cNvPr id="21" name="Google Shape;21;p18"/>
          <p:cNvSpPr/>
          <p:nvPr>
            <p:ph idx="2" type="pic"/>
          </p:nvPr>
        </p:nvSpPr>
        <p:spPr>
          <a:xfrm>
            <a:off x="1683419" y="-1"/>
            <a:ext cx="3889800" cy="6219900"/>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22" name="Shape 22"/>
        <p:cNvGrpSpPr/>
        <p:nvPr/>
      </p:nvGrpSpPr>
      <p:grpSpPr>
        <a:xfrm>
          <a:off x="0" y="0"/>
          <a:ext cx="0" cy="0"/>
          <a:chOff x="0" y="0"/>
          <a:chExt cx="0" cy="0"/>
        </a:xfrm>
      </p:grpSpPr>
      <p:sp>
        <p:nvSpPr>
          <p:cNvPr id="23" name="Google Shape;23;p19"/>
          <p:cNvSpPr/>
          <p:nvPr>
            <p:ph idx="2" type="pic"/>
          </p:nvPr>
        </p:nvSpPr>
        <p:spPr>
          <a:xfrm>
            <a:off x="1912685" y="0"/>
            <a:ext cx="4702500" cy="6858000"/>
          </a:xfrm>
          <a:prstGeom prst="rect">
            <a:avLst/>
          </a:prstGeom>
          <a:solidFill>
            <a:schemeClr val="lt1"/>
          </a:solidFill>
          <a:ln>
            <a:noFill/>
          </a:ln>
        </p:spPr>
      </p:sp>
      <p:sp>
        <p:nvSpPr>
          <p:cNvPr id="24" name="Google Shape;24;p19"/>
          <p:cNvSpPr/>
          <p:nvPr>
            <p:ph idx="3" type="pic"/>
          </p:nvPr>
        </p:nvSpPr>
        <p:spPr>
          <a:xfrm>
            <a:off x="0" y="0"/>
            <a:ext cx="4702500" cy="6858000"/>
          </a:xfrm>
          <a:prstGeom prst="rect">
            <a:avLst/>
          </a:prstGeom>
          <a:solidFill>
            <a:schemeClr val="lt1"/>
          </a:solidFill>
          <a:ln>
            <a:noFill/>
          </a:ln>
          <a:effectLst>
            <a:outerShdw blurRad="508000" rotWithShape="0" algn="r" dir="10800000" dist="38100">
              <a:srgbClr val="000000">
                <a:alpha val="2667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5" name="Shape 25"/>
        <p:cNvGrpSpPr/>
        <p:nvPr/>
      </p:nvGrpSpPr>
      <p:grpSpPr>
        <a:xfrm>
          <a:off x="0" y="0"/>
          <a:ext cx="0" cy="0"/>
          <a:chOff x="0" y="0"/>
          <a:chExt cx="0" cy="0"/>
        </a:xfrm>
      </p:grpSpPr>
      <p:sp>
        <p:nvSpPr>
          <p:cNvPr id="26" name="Google Shape;26;p20"/>
          <p:cNvSpPr/>
          <p:nvPr>
            <p:ph idx="2" type="pic"/>
          </p:nvPr>
        </p:nvSpPr>
        <p:spPr>
          <a:xfrm>
            <a:off x="1309504" y="1514977"/>
            <a:ext cx="4137300" cy="4137300"/>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27" name="Shape 27"/>
        <p:cNvGrpSpPr/>
        <p:nvPr/>
      </p:nvGrpSpPr>
      <p:grpSpPr>
        <a:xfrm>
          <a:off x="0" y="0"/>
          <a:ext cx="0" cy="0"/>
          <a:chOff x="0" y="0"/>
          <a:chExt cx="0" cy="0"/>
        </a:xfrm>
      </p:grpSpPr>
      <p:sp>
        <p:nvSpPr>
          <p:cNvPr id="28" name="Google Shape;28;p21"/>
          <p:cNvSpPr/>
          <p:nvPr>
            <p:ph idx="2" type="pic"/>
          </p:nvPr>
        </p:nvSpPr>
        <p:spPr>
          <a:xfrm>
            <a:off x="9671571" y="1670314"/>
            <a:ext cx="1270800" cy="1173000"/>
          </a:xfrm>
          <a:prstGeom prst="rect">
            <a:avLst/>
          </a:prstGeom>
          <a:solidFill>
            <a:schemeClr val="lt1"/>
          </a:solidFill>
          <a:ln>
            <a:noFill/>
          </a:ln>
        </p:spPr>
      </p:sp>
      <p:sp>
        <p:nvSpPr>
          <p:cNvPr id="29" name="Google Shape;29;p21"/>
          <p:cNvSpPr/>
          <p:nvPr>
            <p:ph idx="3" type="pic"/>
          </p:nvPr>
        </p:nvSpPr>
        <p:spPr>
          <a:xfrm>
            <a:off x="9671571" y="4374341"/>
            <a:ext cx="1270800" cy="1173000"/>
          </a:xfrm>
          <a:prstGeom prst="rect">
            <a:avLst/>
          </a:prstGeom>
          <a:solidFill>
            <a:schemeClr val="lt1"/>
          </a:solidFill>
          <a:ln>
            <a:noFill/>
          </a:ln>
        </p:spPr>
      </p:sp>
      <p:sp>
        <p:nvSpPr>
          <p:cNvPr id="30" name="Google Shape;30;p21"/>
          <p:cNvSpPr/>
          <p:nvPr>
            <p:ph idx="4" type="pic"/>
          </p:nvPr>
        </p:nvSpPr>
        <p:spPr>
          <a:xfrm>
            <a:off x="5459025" y="1670314"/>
            <a:ext cx="1270800" cy="1173000"/>
          </a:xfrm>
          <a:prstGeom prst="rect">
            <a:avLst/>
          </a:prstGeom>
          <a:solidFill>
            <a:schemeClr val="lt1"/>
          </a:solidFill>
          <a:ln>
            <a:noFill/>
          </a:ln>
        </p:spPr>
      </p:sp>
      <p:sp>
        <p:nvSpPr>
          <p:cNvPr id="31" name="Google Shape;31;p21"/>
          <p:cNvSpPr/>
          <p:nvPr>
            <p:ph idx="5" type="pic"/>
          </p:nvPr>
        </p:nvSpPr>
        <p:spPr>
          <a:xfrm>
            <a:off x="5459025" y="4374341"/>
            <a:ext cx="1270800" cy="1173000"/>
          </a:xfrm>
          <a:prstGeom prst="rect">
            <a:avLst/>
          </a:prstGeom>
          <a:solidFill>
            <a:schemeClr val="lt1"/>
          </a:solidFill>
          <a:ln>
            <a:noFill/>
          </a:ln>
        </p:spPr>
      </p:sp>
      <p:sp>
        <p:nvSpPr>
          <p:cNvPr id="32" name="Google Shape;32;p21"/>
          <p:cNvSpPr/>
          <p:nvPr>
            <p:ph idx="6" type="pic"/>
          </p:nvPr>
        </p:nvSpPr>
        <p:spPr>
          <a:xfrm>
            <a:off x="1246479" y="1670314"/>
            <a:ext cx="1270800" cy="1173000"/>
          </a:xfrm>
          <a:prstGeom prst="rect">
            <a:avLst/>
          </a:prstGeom>
          <a:solidFill>
            <a:schemeClr val="lt1"/>
          </a:solidFill>
          <a:ln>
            <a:noFill/>
          </a:ln>
        </p:spPr>
      </p:sp>
      <p:sp>
        <p:nvSpPr>
          <p:cNvPr id="33" name="Google Shape;33;p21"/>
          <p:cNvSpPr/>
          <p:nvPr>
            <p:ph idx="7" type="pic"/>
          </p:nvPr>
        </p:nvSpPr>
        <p:spPr>
          <a:xfrm>
            <a:off x="1246479" y="4374341"/>
            <a:ext cx="1270800" cy="1173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34" name="Shape 34"/>
        <p:cNvGrpSpPr/>
        <p:nvPr/>
      </p:nvGrpSpPr>
      <p:grpSpPr>
        <a:xfrm>
          <a:off x="0" y="0"/>
          <a:ext cx="0" cy="0"/>
          <a:chOff x="0" y="0"/>
          <a:chExt cx="0" cy="0"/>
        </a:xfrm>
      </p:grpSpPr>
      <p:sp>
        <p:nvSpPr>
          <p:cNvPr id="35" name="Google Shape;35;p22"/>
          <p:cNvSpPr/>
          <p:nvPr>
            <p:ph idx="2" type="pic"/>
          </p:nvPr>
        </p:nvSpPr>
        <p:spPr>
          <a:xfrm>
            <a:off x="1" y="2064658"/>
            <a:ext cx="12192000" cy="4793400"/>
          </a:xfrm>
          <a:prstGeom prst="rect">
            <a:avLst/>
          </a:prstGeom>
          <a:solidFill>
            <a:schemeClr val="lt1"/>
          </a:solidFill>
          <a:ln>
            <a:noFill/>
          </a:ln>
        </p:spPr>
      </p:sp>
      <p:sp>
        <p:nvSpPr>
          <p:cNvPr id="36" name="Google Shape;36;p22"/>
          <p:cNvSpPr/>
          <p:nvPr>
            <p:ph idx="3" type="pic"/>
          </p:nvPr>
        </p:nvSpPr>
        <p:spPr>
          <a:xfrm>
            <a:off x="7927078" y="1625600"/>
            <a:ext cx="2261100" cy="2261100"/>
          </a:xfrm>
          <a:prstGeom prst="rect">
            <a:avLst/>
          </a:prstGeom>
          <a:solidFill>
            <a:schemeClr val="lt1"/>
          </a:solidFill>
          <a:ln>
            <a:noFill/>
          </a:ln>
        </p:spPr>
      </p:sp>
      <p:sp>
        <p:nvSpPr>
          <p:cNvPr id="37" name="Google Shape;37;p22"/>
          <p:cNvSpPr/>
          <p:nvPr>
            <p:ph idx="4" type="pic"/>
          </p:nvPr>
        </p:nvSpPr>
        <p:spPr>
          <a:xfrm>
            <a:off x="2003722" y="1625600"/>
            <a:ext cx="2261100" cy="22611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38" name="Shape 38"/>
        <p:cNvGrpSpPr/>
        <p:nvPr/>
      </p:nvGrpSpPr>
      <p:grpSpPr>
        <a:xfrm>
          <a:off x="0" y="0"/>
          <a:ext cx="0" cy="0"/>
          <a:chOff x="0" y="0"/>
          <a:chExt cx="0" cy="0"/>
        </a:xfrm>
      </p:grpSpPr>
      <p:sp>
        <p:nvSpPr>
          <p:cNvPr id="39" name="Google Shape;39;p23"/>
          <p:cNvSpPr/>
          <p:nvPr>
            <p:ph idx="2" type="pic"/>
          </p:nvPr>
        </p:nvSpPr>
        <p:spPr>
          <a:xfrm>
            <a:off x="5576789" y="0"/>
            <a:ext cx="4702500" cy="6858000"/>
          </a:xfrm>
          <a:prstGeom prst="rect">
            <a:avLst/>
          </a:prstGeom>
          <a:solidFill>
            <a:schemeClr val="lt1"/>
          </a:solidFill>
          <a:ln>
            <a:noFill/>
          </a:ln>
        </p:spPr>
      </p:sp>
      <p:sp>
        <p:nvSpPr>
          <p:cNvPr id="40" name="Google Shape;40;p23"/>
          <p:cNvSpPr/>
          <p:nvPr>
            <p:ph idx="3" type="pic"/>
          </p:nvPr>
        </p:nvSpPr>
        <p:spPr>
          <a:xfrm>
            <a:off x="7489474" y="0"/>
            <a:ext cx="4702500" cy="6858000"/>
          </a:xfrm>
          <a:prstGeom prst="rect">
            <a:avLst/>
          </a:prstGeom>
          <a:solidFill>
            <a:schemeClr val="lt1"/>
          </a:solidFill>
          <a:ln>
            <a:noFill/>
          </a:ln>
          <a:effectLst>
            <a:outerShdw blurRad="508000" rotWithShape="0" algn="r" dir="10800000" dist="38100">
              <a:srgbClr val="000000">
                <a:alpha val="2667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4"/>
          <p:cNvGrpSpPr/>
          <p:nvPr/>
        </p:nvGrpSpPr>
        <p:grpSpPr>
          <a:xfrm>
            <a:off x="571487" y="574337"/>
            <a:ext cx="133500" cy="127737"/>
            <a:chOff x="571487" y="531019"/>
            <a:chExt cx="133500" cy="127737"/>
          </a:xfrm>
        </p:grpSpPr>
        <p:sp>
          <p:nvSpPr>
            <p:cNvPr id="7" name="Google Shape;7;p14"/>
            <p:cNvSpPr/>
            <p:nvPr/>
          </p:nvSpPr>
          <p:spPr>
            <a:xfrm>
              <a:off x="571487" y="531019"/>
              <a:ext cx="133500" cy="4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8" name="Google Shape;8;p14"/>
            <p:cNvSpPr/>
            <p:nvPr/>
          </p:nvSpPr>
          <p:spPr>
            <a:xfrm>
              <a:off x="571487" y="617656"/>
              <a:ext cx="133500" cy="41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
        <p:nvSpPr>
          <p:cNvPr id="9" name="Google Shape;9;p14"/>
          <p:cNvSpPr/>
          <p:nvPr/>
        </p:nvSpPr>
        <p:spPr>
          <a:xfrm>
            <a:off x="11470481" y="6136481"/>
            <a:ext cx="81217" cy="81217"/>
          </a:xfrm>
          <a:custGeom>
            <a:rect b="b" l="l" r="r" t="t"/>
            <a:pathLst>
              <a:path extrusionOk="0" h="1203216" w="1203216">
                <a:moveTo>
                  <a:pt x="601608" y="0"/>
                </a:moveTo>
                <a:lnTo>
                  <a:pt x="1203217" y="0"/>
                </a:lnTo>
                <a:lnTo>
                  <a:pt x="1203217" y="1203217"/>
                </a:lnTo>
                <a:lnTo>
                  <a:pt x="0" y="1203217"/>
                </a:lnTo>
                <a:lnTo>
                  <a:pt x="0" y="601608"/>
                </a:lnTo>
                <a:cubicBezTo>
                  <a:pt x="0" y="269510"/>
                  <a:pt x="269510" y="0"/>
                  <a:pt x="6016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 name="Google Shape;10;p14"/>
          <p:cNvSpPr/>
          <p:nvPr/>
        </p:nvSpPr>
        <p:spPr>
          <a:xfrm rot="10800000">
            <a:off x="11552437" y="6218437"/>
            <a:ext cx="189507" cy="189507"/>
          </a:xfrm>
          <a:custGeom>
            <a:rect b="b" l="l" r="r" t="t"/>
            <a:pathLst>
              <a:path extrusionOk="0" h="1203216" w="1203216">
                <a:moveTo>
                  <a:pt x="601608" y="0"/>
                </a:moveTo>
                <a:lnTo>
                  <a:pt x="1203217" y="0"/>
                </a:lnTo>
                <a:lnTo>
                  <a:pt x="1203217" y="1203217"/>
                </a:lnTo>
                <a:lnTo>
                  <a:pt x="0" y="1203217"/>
                </a:lnTo>
                <a:lnTo>
                  <a:pt x="0" y="601608"/>
                </a:lnTo>
                <a:cubicBezTo>
                  <a:pt x="0" y="269510"/>
                  <a:pt x="269510" y="0"/>
                  <a:pt x="60160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1" name="Google Shape;11;p14"/>
          <p:cNvSpPr txBox="1"/>
          <p:nvPr/>
        </p:nvSpPr>
        <p:spPr>
          <a:xfrm>
            <a:off x="11487943" y="5944393"/>
            <a:ext cx="417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lang="en-US" sz="1000" u="none">
                <a:solidFill>
                  <a:srgbClr val="A5A5A5"/>
                </a:solidFill>
                <a:latin typeface="Poppins"/>
                <a:ea typeface="Poppins"/>
                <a:cs typeface="Poppins"/>
                <a:sym typeface="Poppins"/>
              </a:rPr>
              <a:t>‹#›</a:t>
            </a:fld>
            <a:endParaRPr b="0" sz="1000" u="none">
              <a:solidFill>
                <a:srgbClr val="A5A5A5"/>
              </a:solidFill>
              <a:latin typeface="Poppins"/>
              <a:ea typeface="Poppins"/>
              <a:cs typeface="Poppins"/>
              <a:sym typeface="Poppins"/>
            </a:endParaRPr>
          </a:p>
        </p:txBody>
      </p:sp>
      <p:grpSp>
        <p:nvGrpSpPr>
          <p:cNvPr id="12" name="Google Shape;12;p14"/>
          <p:cNvGrpSpPr/>
          <p:nvPr/>
        </p:nvGrpSpPr>
        <p:grpSpPr>
          <a:xfrm>
            <a:off x="-2" y="5054563"/>
            <a:ext cx="1803380" cy="1803380"/>
            <a:chOff x="-5" y="4114800"/>
            <a:chExt cx="2743200" cy="2743200"/>
          </a:xfrm>
        </p:grpSpPr>
        <p:sp>
          <p:nvSpPr>
            <p:cNvPr id="13" name="Google Shape;13;p14"/>
            <p:cNvSpPr/>
            <p:nvPr/>
          </p:nvSpPr>
          <p:spPr>
            <a:xfrm rot="10800000">
              <a:off x="-5" y="4114800"/>
              <a:ext cx="2743200" cy="2743200"/>
            </a:xfrm>
            <a:custGeom>
              <a:rect b="b" l="l" r="r" t="t"/>
              <a:pathLst>
                <a:path extrusionOk="0" h="6858000" w="6858000">
                  <a:moveTo>
                    <a:pt x="2887409" y="6858000"/>
                  </a:moveTo>
                  <a:lnTo>
                    <a:pt x="6858000" y="6858000"/>
                  </a:lnTo>
                  <a:lnTo>
                    <a:pt x="6858000" y="0"/>
                  </a:lnTo>
                  <a:lnTo>
                    <a:pt x="0" y="0"/>
                  </a:lnTo>
                  <a:lnTo>
                    <a:pt x="0" y="3970591"/>
                  </a:lnTo>
                  <a:cubicBezTo>
                    <a:pt x="0" y="5565267"/>
                    <a:pt x="1292733" y="6858000"/>
                    <a:pt x="2887409" y="6858000"/>
                  </a:cubicBezTo>
                  <a:close/>
                </a:path>
              </a:pathLst>
            </a:custGeom>
            <a:gradFill>
              <a:gsLst>
                <a:gs pos="0">
                  <a:srgbClr val="3F3F3F">
                    <a:alpha val="29803"/>
                  </a:srgbClr>
                </a:gs>
                <a:gs pos="100000">
                  <a:srgbClr val="3F3F3F">
                    <a:alpha val="0"/>
                  </a:srgbClr>
                </a:gs>
              </a:gsLst>
              <a:lin ang="660013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4" name="Google Shape;14;p14"/>
            <p:cNvSpPr/>
            <p:nvPr/>
          </p:nvSpPr>
          <p:spPr>
            <a:xfrm rot="10800000">
              <a:off x="-5" y="4320540"/>
              <a:ext cx="2537460" cy="2537460"/>
            </a:xfrm>
            <a:custGeom>
              <a:rect b="b" l="l" r="r" t="t"/>
              <a:pathLst>
                <a:path extrusionOk="0" h="6858000" w="6858000">
                  <a:moveTo>
                    <a:pt x="2887409" y="6858000"/>
                  </a:moveTo>
                  <a:lnTo>
                    <a:pt x="6858000" y="6858000"/>
                  </a:lnTo>
                  <a:lnTo>
                    <a:pt x="6858000" y="0"/>
                  </a:lnTo>
                  <a:lnTo>
                    <a:pt x="0" y="0"/>
                  </a:lnTo>
                  <a:lnTo>
                    <a:pt x="0" y="3970591"/>
                  </a:lnTo>
                  <a:cubicBezTo>
                    <a:pt x="0" y="5565267"/>
                    <a:pt x="1292733" y="6858000"/>
                    <a:pt x="2887409" y="6858000"/>
                  </a:cubicBezTo>
                  <a:close/>
                </a:path>
              </a:pathLst>
            </a:custGeom>
            <a:noFill/>
            <a:ln cap="flat" cmpd="sng" w="19050">
              <a:solidFill>
                <a:srgbClr val="BFBFBF">
                  <a:alpha val="20000"/>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adinashby-vanier-college/transactional-web-project-Belal-Mohsen.git"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figma.com/proto/cHURE2pPPT1pcSVNsWpp1U/Transaction-Project?type=design&amp;node-id=5-5&amp;t=G4urcsb3VK7O1NH3-1&amp;scaling=min-zoom&amp;page-id=0%3A1&amp;starting-point-node-id=5%3A5&amp;mode=design" TargetMode="External"/><Relationship Id="rId4" Type="http://schemas.openxmlformats.org/officeDocument/2006/relationships/hyperlink" Target="https://www.figma.com/proto/cHURE2pPPT1pcSVNsWpp1U/Transaction-Project?type=design&amp;node-id=5-5&amp;t=G4urcsb3VK7O1NH3-1&amp;scaling=min-zoom&amp;page-id=0%3A1&amp;starting-point-node-id=5%3A5&amp;mode=design" TargetMode="External"/><Relationship Id="rId5" Type="http://schemas.openxmlformats.org/officeDocument/2006/relationships/hyperlink" Target="https://www.figma.com/proto/cHURE2pPPT1pcSVNsWpp1U/Transaction-Project?type=design&amp;node-id=5-5&amp;t=G4urcsb3VK7O1NH3-1&amp;scaling=min-zoom&amp;page-id=0%3A1&amp;starting-point-node-id=5%3A5&amp;mode=design" TargetMode="External"/><Relationship Id="rId6" Type="http://schemas.openxmlformats.org/officeDocument/2006/relationships/hyperlink" Target="https://www.figma.com/proto/cHURE2pPPT1pcSVNsWpp1U/Transaction-Project?type=design&amp;node-id=5-5&amp;t=G4urcsb3VK7O1NH3-1&amp;scaling=min-zoom&amp;page-id=0%3A1&amp;starting-point-node-id=5%3A5&amp;mode=design" TargetMode="External"/><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g2a05fadf5da_0_0"/>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a0bf2d1fcd_1_69"/>
          <p:cNvSpPr/>
          <p:nvPr/>
        </p:nvSpPr>
        <p:spPr>
          <a:xfrm>
            <a:off x="1388650" y="0"/>
            <a:ext cx="4663495" cy="5915852"/>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194" name="Google Shape;194;g2a0bf2d1fcd_1_69"/>
          <p:cNvPicPr preferRelativeResize="0"/>
          <p:nvPr/>
        </p:nvPicPr>
        <p:blipFill>
          <a:blip r:embed="rId3">
            <a:alphaModFix/>
          </a:blip>
          <a:stretch>
            <a:fillRect/>
          </a:stretch>
        </p:blipFill>
        <p:spPr>
          <a:xfrm>
            <a:off x="1627674" y="1088350"/>
            <a:ext cx="4209926" cy="3030449"/>
          </a:xfrm>
          <a:prstGeom prst="rect">
            <a:avLst/>
          </a:prstGeom>
          <a:noFill/>
          <a:ln>
            <a:noFill/>
          </a:ln>
        </p:spPr>
      </p:pic>
      <p:grpSp>
        <p:nvGrpSpPr>
          <p:cNvPr id="195" name="Google Shape;195;g2a0bf2d1fcd_1_69"/>
          <p:cNvGrpSpPr/>
          <p:nvPr/>
        </p:nvGrpSpPr>
        <p:grpSpPr>
          <a:xfrm>
            <a:off x="6332250" y="654392"/>
            <a:ext cx="5250300" cy="5261803"/>
            <a:chOff x="252756" y="1037291"/>
            <a:chExt cx="5250300" cy="2085038"/>
          </a:xfrm>
        </p:grpSpPr>
        <p:sp>
          <p:nvSpPr>
            <p:cNvPr id="196" name="Google Shape;196;g2a0bf2d1fcd_1_69"/>
            <p:cNvSpPr txBox="1"/>
            <p:nvPr/>
          </p:nvSpPr>
          <p:spPr>
            <a:xfrm>
              <a:off x="252756" y="1037291"/>
              <a:ext cx="5250300" cy="256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Questionnaire Page</a:t>
              </a:r>
              <a:endParaRPr/>
            </a:p>
          </p:txBody>
        </p:sp>
        <p:sp>
          <p:nvSpPr>
            <p:cNvPr id="197" name="Google Shape;197;g2a0bf2d1fcd_1_69"/>
            <p:cNvSpPr/>
            <p:nvPr/>
          </p:nvSpPr>
          <p:spPr>
            <a:xfrm>
              <a:off x="533106" y="1363429"/>
              <a:ext cx="4689600" cy="1758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rgbClr val="3F3F3F"/>
                  </a:solidFill>
                  <a:latin typeface="Roboto"/>
                  <a:ea typeface="Roboto"/>
                  <a:cs typeface="Roboto"/>
                  <a:sym typeface="Roboto"/>
                </a:rPr>
                <a:t>The questionnaire page is the starting point of our subscription process. Here, users fill out questions about their decoration preferences, such as style, colors, and themes. </a:t>
              </a:r>
              <a:endParaRPr sz="1600">
                <a:solidFill>
                  <a:srgbClr val="3F3F3F"/>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rgbClr val="3F3F3F"/>
                </a:solidFill>
                <a:latin typeface="Roboto"/>
                <a:ea typeface="Roboto"/>
                <a:cs typeface="Roboto"/>
                <a:sym typeface="Roboto"/>
              </a:endParaRPr>
            </a:p>
            <a:p>
              <a:pPr indent="0" lvl="0" marL="0" marR="0" rtl="0" algn="l">
                <a:lnSpc>
                  <a:spcPct val="150000"/>
                </a:lnSpc>
                <a:spcBef>
                  <a:spcPts val="0"/>
                </a:spcBef>
                <a:spcAft>
                  <a:spcPts val="0"/>
                </a:spcAft>
                <a:buNone/>
              </a:pPr>
              <a:r>
                <a:rPr lang="en-US" sz="1600">
                  <a:solidFill>
                    <a:srgbClr val="3F3F3F"/>
                  </a:solidFill>
                  <a:latin typeface="Roboto"/>
                  <a:ea typeface="Roboto"/>
                  <a:cs typeface="Roboto"/>
                  <a:sym typeface="Roboto"/>
                </a:rPr>
                <a:t>This straightforward process ensures each holiday box we send is customized to match their personal tastes, making every unboxing a unique and enjoyable experience.</a:t>
              </a:r>
              <a:endParaRPr sz="16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a0bf2d1fcd_1_48"/>
          <p:cNvSpPr/>
          <p:nvPr/>
        </p:nvSpPr>
        <p:spPr>
          <a:xfrm>
            <a:off x="6246276" y="0"/>
            <a:ext cx="4946449" cy="6443482"/>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Roboto"/>
                <a:ea typeface="Roboto"/>
                <a:cs typeface="Roboto"/>
                <a:sym typeface="Roboto"/>
              </a:rPr>
              <a:t>Our FAQ page offers detailed insights on how 'Unbox Holidays' works, along with clear information on shipping and billing. It's tailored to quickly answer key questions, streamlining the understanding of our processes and procedures for users.</a:t>
            </a:r>
            <a:endParaRPr sz="1800">
              <a:solidFill>
                <a:schemeClr val="lt1"/>
              </a:solidFill>
              <a:latin typeface="Roboto"/>
              <a:ea typeface="Roboto"/>
              <a:cs typeface="Roboto"/>
              <a:sym typeface="Roboto"/>
            </a:endParaRPr>
          </a:p>
        </p:txBody>
      </p:sp>
      <p:grpSp>
        <p:nvGrpSpPr>
          <p:cNvPr id="203" name="Google Shape;203;g2a0bf2d1fcd_1_48"/>
          <p:cNvGrpSpPr/>
          <p:nvPr/>
        </p:nvGrpSpPr>
        <p:grpSpPr>
          <a:xfrm>
            <a:off x="1260425" y="881075"/>
            <a:ext cx="4689600" cy="4451700"/>
            <a:chOff x="889081" y="963116"/>
            <a:chExt cx="4689600" cy="4451700"/>
          </a:xfrm>
        </p:grpSpPr>
        <p:sp>
          <p:nvSpPr>
            <p:cNvPr id="204" name="Google Shape;204;g2a0bf2d1fcd_1_48"/>
            <p:cNvSpPr txBox="1"/>
            <p:nvPr/>
          </p:nvSpPr>
          <p:spPr>
            <a:xfrm>
              <a:off x="889081" y="963116"/>
              <a:ext cx="43590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Subscribe Page</a:t>
              </a:r>
              <a:endParaRPr/>
            </a:p>
          </p:txBody>
        </p:sp>
        <p:sp>
          <p:nvSpPr>
            <p:cNvPr id="205" name="Google Shape;205;g2a0bf2d1fcd_1_48"/>
            <p:cNvSpPr/>
            <p:nvPr/>
          </p:nvSpPr>
          <p:spPr>
            <a:xfrm>
              <a:off x="889081" y="1665416"/>
              <a:ext cx="4689600" cy="3749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rgbClr val="3F3F3F"/>
                  </a:solidFill>
                  <a:latin typeface="Roboto"/>
                  <a:ea typeface="Roboto"/>
                  <a:cs typeface="Roboto"/>
                  <a:sym typeface="Roboto"/>
                </a:rPr>
                <a:t>After completing the questionnaire, users can click the 'Generate Image' button, leading them to the next phase of the subscription process. </a:t>
              </a:r>
              <a:endParaRPr sz="1600">
                <a:solidFill>
                  <a:srgbClr val="3F3F3F"/>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rgbClr val="3F3F3F"/>
                </a:solidFill>
                <a:latin typeface="Roboto"/>
                <a:ea typeface="Roboto"/>
                <a:cs typeface="Roboto"/>
                <a:sym typeface="Roboto"/>
              </a:endParaRPr>
            </a:p>
            <a:p>
              <a:pPr indent="0" lvl="0" marL="0" marR="0" rtl="0" algn="l">
                <a:lnSpc>
                  <a:spcPct val="150000"/>
                </a:lnSpc>
                <a:spcBef>
                  <a:spcPts val="0"/>
                </a:spcBef>
                <a:spcAft>
                  <a:spcPts val="0"/>
                </a:spcAft>
                <a:buNone/>
              </a:pPr>
              <a:r>
                <a:rPr lang="en-US" sz="1600">
                  <a:solidFill>
                    <a:srgbClr val="3F3F3F"/>
                  </a:solidFill>
                  <a:latin typeface="Roboto"/>
                  <a:ea typeface="Roboto"/>
                  <a:cs typeface="Roboto"/>
                  <a:sym typeface="Roboto"/>
                </a:rPr>
                <a:t>Here, they'll see AI-generated images showcasing potential decorations based on their preferences. If satisfied with the preview, they can proceed to subscribe by clicking the 'Subscribe' button, finalizing their personalized holiday decoration journey.</a:t>
              </a:r>
              <a:endParaRPr sz="1800"/>
            </a:p>
          </p:txBody>
        </p:sp>
      </p:grpSp>
      <p:pic>
        <p:nvPicPr>
          <p:cNvPr id="206" name="Google Shape;206;g2a0bf2d1fcd_1_48"/>
          <p:cNvPicPr preferRelativeResize="0"/>
          <p:nvPr/>
        </p:nvPicPr>
        <p:blipFill>
          <a:blip r:embed="rId3">
            <a:alphaModFix/>
          </a:blip>
          <a:stretch>
            <a:fillRect/>
          </a:stretch>
        </p:blipFill>
        <p:spPr>
          <a:xfrm>
            <a:off x="6322475" y="1096500"/>
            <a:ext cx="4812525" cy="3205725"/>
          </a:xfrm>
          <a:prstGeom prst="rect">
            <a:avLst/>
          </a:prstGeom>
          <a:noFill/>
          <a:ln>
            <a:noFill/>
          </a:ln>
          <a:effectLst>
            <a:outerShdw blurRad="190500" rotWithShape="0" algn="t" dir="5400000" dist="38100">
              <a:srgbClr val="000000">
                <a:alpha val="298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628d1f9ab2_0_77"/>
          <p:cNvSpPr/>
          <p:nvPr/>
        </p:nvSpPr>
        <p:spPr>
          <a:xfrm>
            <a:off x="1182050" y="0"/>
            <a:ext cx="5250362" cy="6491449"/>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12" name="Google Shape;212;g2628d1f9ab2_0_77"/>
          <p:cNvGrpSpPr/>
          <p:nvPr/>
        </p:nvGrpSpPr>
        <p:grpSpPr>
          <a:xfrm>
            <a:off x="6825800" y="779650"/>
            <a:ext cx="4910400" cy="4123325"/>
            <a:chOff x="451656" y="963116"/>
            <a:chExt cx="4910400" cy="4123325"/>
          </a:xfrm>
        </p:grpSpPr>
        <p:sp>
          <p:nvSpPr>
            <p:cNvPr id="213" name="Google Shape;213;g2628d1f9ab2_0_77"/>
            <p:cNvSpPr txBox="1"/>
            <p:nvPr/>
          </p:nvSpPr>
          <p:spPr>
            <a:xfrm>
              <a:off x="451656" y="963116"/>
              <a:ext cx="49104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Shopping Cart Page</a:t>
              </a:r>
              <a:endParaRPr/>
            </a:p>
          </p:txBody>
        </p:sp>
        <p:sp>
          <p:nvSpPr>
            <p:cNvPr id="214" name="Google Shape;214;g2628d1f9ab2_0_77"/>
            <p:cNvSpPr txBox="1"/>
            <p:nvPr/>
          </p:nvSpPr>
          <p:spPr>
            <a:xfrm>
              <a:off x="906530" y="1921741"/>
              <a:ext cx="3879900" cy="3164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In the shopping cart page, the user can manage their selection of holiday decoration blind boxes before proceeding to checkout. Also, users can apply coupon code for discount and check the shipping value.</a:t>
              </a:r>
              <a:endParaRPr sz="1600">
                <a:solidFill>
                  <a:srgbClr val="3F3F3F"/>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Once the user is satisfied with their holiday boxes, our secure payment processing system takes center stage.</a:t>
              </a:r>
              <a:endParaRPr sz="1600">
                <a:solidFill>
                  <a:srgbClr val="3F3F3F"/>
                </a:solidFill>
                <a:latin typeface="Roboto"/>
                <a:ea typeface="Roboto"/>
                <a:cs typeface="Roboto"/>
                <a:sym typeface="Roboto"/>
              </a:endParaRPr>
            </a:p>
            <a:p>
              <a:pPr indent="0" lvl="0" marL="0" marR="0" rtl="0" algn="l">
                <a:spcBef>
                  <a:spcPts val="1200"/>
                </a:spcBef>
                <a:spcAft>
                  <a:spcPts val="0"/>
                </a:spcAft>
                <a:buNone/>
              </a:pPr>
              <a:r>
                <a:t/>
              </a:r>
              <a:endParaRPr/>
            </a:p>
          </p:txBody>
        </p:sp>
      </p:grpSp>
      <p:pic>
        <p:nvPicPr>
          <p:cNvPr id="215" name="Google Shape;215;g2628d1f9ab2_0_77"/>
          <p:cNvPicPr preferRelativeResize="0"/>
          <p:nvPr/>
        </p:nvPicPr>
        <p:blipFill>
          <a:blip r:embed="rId3">
            <a:alphaModFix/>
          </a:blip>
          <a:stretch>
            <a:fillRect/>
          </a:stretch>
        </p:blipFill>
        <p:spPr>
          <a:xfrm>
            <a:off x="1352004" y="699400"/>
            <a:ext cx="4910425" cy="4283849"/>
          </a:xfrm>
          <a:prstGeom prst="rect">
            <a:avLst/>
          </a:prstGeom>
          <a:noFill/>
          <a:ln>
            <a:noFill/>
          </a:ln>
          <a:effectLst>
            <a:outerShdw blurRad="190500" rotWithShape="0" algn="t" dir="5400000" dist="38100">
              <a:srgbClr val="000000">
                <a:alpha val="298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a0bf2d1fcd_1_91"/>
          <p:cNvSpPr/>
          <p:nvPr/>
        </p:nvSpPr>
        <p:spPr>
          <a:xfrm>
            <a:off x="6265450" y="0"/>
            <a:ext cx="4956929" cy="6379527"/>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21" name="Google Shape;221;g2a0bf2d1fcd_1_91"/>
          <p:cNvGrpSpPr/>
          <p:nvPr/>
        </p:nvGrpSpPr>
        <p:grpSpPr>
          <a:xfrm>
            <a:off x="694570" y="1088350"/>
            <a:ext cx="4813475" cy="3556925"/>
            <a:chOff x="177131" y="963116"/>
            <a:chExt cx="5250300" cy="3556925"/>
          </a:xfrm>
        </p:grpSpPr>
        <p:sp>
          <p:nvSpPr>
            <p:cNvPr id="222" name="Google Shape;222;g2a0bf2d1fcd_1_91"/>
            <p:cNvSpPr txBox="1"/>
            <p:nvPr/>
          </p:nvSpPr>
          <p:spPr>
            <a:xfrm>
              <a:off x="177131" y="963116"/>
              <a:ext cx="52503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Contact Us Page</a:t>
              </a:r>
              <a:endParaRPr/>
            </a:p>
          </p:txBody>
        </p:sp>
        <p:sp>
          <p:nvSpPr>
            <p:cNvPr id="223" name="Google Shape;223;g2a0bf2d1fcd_1_91"/>
            <p:cNvSpPr txBox="1"/>
            <p:nvPr/>
          </p:nvSpPr>
          <p:spPr>
            <a:xfrm>
              <a:off x="220331" y="1921741"/>
              <a:ext cx="5207100" cy="25983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Contact Us page is the direct gateway to connecting users with our team. It is important to users have a space to share their questions, feedback, and comments.</a:t>
              </a:r>
              <a:endParaRPr sz="1600">
                <a:solidFill>
                  <a:srgbClr val="3F3F3F"/>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Our Contact Us page is designed to make reaching out to us as delightful and straightforward as possible.</a:t>
              </a:r>
              <a:endParaRPr sz="1600">
                <a:solidFill>
                  <a:srgbClr val="3F3F3F"/>
                </a:solidFill>
                <a:latin typeface="Roboto"/>
                <a:ea typeface="Roboto"/>
                <a:cs typeface="Roboto"/>
                <a:sym typeface="Roboto"/>
              </a:endParaRPr>
            </a:p>
            <a:p>
              <a:pPr indent="0" lvl="0" marL="0" marR="0" rtl="0" algn="l">
                <a:spcBef>
                  <a:spcPts val="1200"/>
                </a:spcBef>
                <a:spcAft>
                  <a:spcPts val="0"/>
                </a:spcAft>
                <a:buNone/>
              </a:pPr>
              <a:r>
                <a:t/>
              </a:r>
              <a:endParaRPr/>
            </a:p>
          </p:txBody>
        </p:sp>
      </p:grpSp>
      <p:pic>
        <p:nvPicPr>
          <p:cNvPr id="224" name="Google Shape;224;g2a0bf2d1fcd_1_91"/>
          <p:cNvPicPr preferRelativeResize="0"/>
          <p:nvPr/>
        </p:nvPicPr>
        <p:blipFill>
          <a:blip r:embed="rId3">
            <a:alphaModFix/>
          </a:blip>
          <a:stretch>
            <a:fillRect/>
          </a:stretch>
        </p:blipFill>
        <p:spPr>
          <a:xfrm>
            <a:off x="6381000" y="722150"/>
            <a:ext cx="4725823" cy="4017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a0bf2d1fcd_1_113"/>
          <p:cNvSpPr/>
          <p:nvPr/>
        </p:nvSpPr>
        <p:spPr>
          <a:xfrm>
            <a:off x="1182050" y="0"/>
            <a:ext cx="5250362" cy="6491449"/>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30" name="Google Shape;230;g2a0bf2d1fcd_1_113"/>
          <p:cNvGrpSpPr/>
          <p:nvPr/>
        </p:nvGrpSpPr>
        <p:grpSpPr>
          <a:xfrm>
            <a:off x="6825800" y="779650"/>
            <a:ext cx="4910400" cy="3710825"/>
            <a:chOff x="451656" y="963116"/>
            <a:chExt cx="4910400" cy="3710825"/>
          </a:xfrm>
        </p:grpSpPr>
        <p:sp>
          <p:nvSpPr>
            <p:cNvPr id="231" name="Google Shape;231;g2a0bf2d1fcd_1_113"/>
            <p:cNvSpPr txBox="1"/>
            <p:nvPr/>
          </p:nvSpPr>
          <p:spPr>
            <a:xfrm>
              <a:off x="451656" y="963116"/>
              <a:ext cx="49104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Calendar</a:t>
              </a:r>
              <a:r>
                <a:rPr b="1" lang="en-US" sz="3600">
                  <a:solidFill>
                    <a:schemeClr val="dk1"/>
                  </a:solidFill>
                  <a:latin typeface="Poppins"/>
                  <a:ea typeface="Poppins"/>
                  <a:cs typeface="Poppins"/>
                  <a:sym typeface="Poppins"/>
                </a:rPr>
                <a:t> Page</a:t>
              </a:r>
              <a:endParaRPr/>
            </a:p>
          </p:txBody>
        </p:sp>
        <p:sp>
          <p:nvSpPr>
            <p:cNvPr id="232" name="Google Shape;232;g2a0bf2d1fcd_1_113"/>
            <p:cNvSpPr txBox="1"/>
            <p:nvPr/>
          </p:nvSpPr>
          <p:spPr>
            <a:xfrm>
              <a:off x="509006" y="1921741"/>
              <a:ext cx="4393200" cy="2752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The Calendar page is a user-friendly calendar page for keeping track of important dates, and special events related to Unbox Holidays. </a:t>
              </a:r>
              <a:endParaRPr sz="1600">
                <a:solidFill>
                  <a:srgbClr val="3F3F3F"/>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The user can discover exciting holiday-themed events and check the shipping date for their boxes. </a:t>
              </a:r>
              <a:endParaRPr sz="1600">
                <a:solidFill>
                  <a:srgbClr val="3F3F3F"/>
                </a:solidFill>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sz="1600"/>
            </a:p>
            <a:p>
              <a:pPr indent="0" lvl="0" marL="0" marR="0" rtl="0" algn="l">
                <a:spcBef>
                  <a:spcPts val="1200"/>
                </a:spcBef>
                <a:spcAft>
                  <a:spcPts val="0"/>
                </a:spcAft>
                <a:buNone/>
              </a:pPr>
              <a:r>
                <a:t/>
              </a:r>
              <a:endParaRPr/>
            </a:p>
          </p:txBody>
        </p:sp>
      </p:grpSp>
      <p:pic>
        <p:nvPicPr>
          <p:cNvPr id="233" name="Google Shape;233;g2a0bf2d1fcd_1_113"/>
          <p:cNvPicPr preferRelativeResize="0"/>
          <p:nvPr/>
        </p:nvPicPr>
        <p:blipFill>
          <a:blip r:embed="rId3">
            <a:alphaModFix/>
          </a:blip>
          <a:stretch>
            <a:fillRect/>
          </a:stretch>
        </p:blipFill>
        <p:spPr>
          <a:xfrm>
            <a:off x="1378125" y="759531"/>
            <a:ext cx="4910399" cy="4174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a0bf2d1fcd_1_122"/>
          <p:cNvSpPr/>
          <p:nvPr/>
        </p:nvSpPr>
        <p:spPr>
          <a:xfrm>
            <a:off x="5820825" y="0"/>
            <a:ext cx="5397079" cy="6443482"/>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239" name="Google Shape;239;g2a0bf2d1fcd_1_122"/>
          <p:cNvPicPr preferRelativeResize="0"/>
          <p:nvPr/>
        </p:nvPicPr>
        <p:blipFill>
          <a:blip r:embed="rId3">
            <a:alphaModFix/>
          </a:blip>
          <a:stretch>
            <a:fillRect/>
          </a:stretch>
        </p:blipFill>
        <p:spPr>
          <a:xfrm>
            <a:off x="6040900" y="836075"/>
            <a:ext cx="4956925" cy="3905045"/>
          </a:xfrm>
          <a:prstGeom prst="rect">
            <a:avLst/>
          </a:prstGeom>
          <a:noFill/>
          <a:ln>
            <a:noFill/>
          </a:ln>
        </p:spPr>
      </p:pic>
      <p:grpSp>
        <p:nvGrpSpPr>
          <p:cNvPr id="240" name="Google Shape;240;g2a0bf2d1fcd_1_122"/>
          <p:cNvGrpSpPr/>
          <p:nvPr/>
        </p:nvGrpSpPr>
        <p:grpSpPr>
          <a:xfrm>
            <a:off x="524450" y="1088350"/>
            <a:ext cx="5420425" cy="3973551"/>
            <a:chOff x="7006" y="963116"/>
            <a:chExt cx="5420425" cy="3973551"/>
          </a:xfrm>
        </p:grpSpPr>
        <p:sp>
          <p:nvSpPr>
            <p:cNvPr id="241" name="Google Shape;241;g2a0bf2d1fcd_1_122"/>
            <p:cNvSpPr txBox="1"/>
            <p:nvPr/>
          </p:nvSpPr>
          <p:spPr>
            <a:xfrm>
              <a:off x="177131" y="963116"/>
              <a:ext cx="52503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User Profile Page</a:t>
              </a:r>
              <a:endParaRPr/>
            </a:p>
          </p:txBody>
        </p:sp>
        <p:sp>
          <p:nvSpPr>
            <p:cNvPr id="242" name="Google Shape;242;g2a0bf2d1fcd_1_122"/>
            <p:cNvSpPr txBox="1"/>
            <p:nvPr/>
          </p:nvSpPr>
          <p:spPr>
            <a:xfrm>
              <a:off x="906541" y="1921741"/>
              <a:ext cx="3592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43" name="Google Shape;243;g2a0bf2d1fcd_1_122"/>
            <p:cNvSpPr/>
            <p:nvPr/>
          </p:nvSpPr>
          <p:spPr>
            <a:xfrm>
              <a:off x="7006" y="1789491"/>
              <a:ext cx="5144700" cy="892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600">
                  <a:solidFill>
                    <a:srgbClr val="3F3F3F"/>
                  </a:solidFill>
                  <a:latin typeface="Roboto"/>
                  <a:ea typeface="Roboto"/>
                  <a:cs typeface="Roboto"/>
                  <a:sym typeface="Roboto"/>
                </a:rPr>
                <a:t>The user profile page allows users to update their personal information including their names, email address, password, and </a:t>
              </a:r>
              <a:r>
                <a:rPr lang="en-US" sz="1600">
                  <a:solidFill>
                    <a:srgbClr val="3F3F3F"/>
                  </a:solidFill>
                  <a:latin typeface="Roboto"/>
                  <a:ea typeface="Roboto"/>
                  <a:cs typeface="Roboto"/>
                  <a:sym typeface="Roboto"/>
                </a:rPr>
                <a:t>physical</a:t>
              </a:r>
              <a:r>
                <a:rPr lang="en-US" sz="1600">
                  <a:solidFill>
                    <a:srgbClr val="3F3F3F"/>
                  </a:solidFill>
                  <a:latin typeface="Roboto"/>
                  <a:ea typeface="Roboto"/>
                  <a:cs typeface="Roboto"/>
                  <a:sym typeface="Roboto"/>
                </a:rPr>
                <a:t>  address as well as users can update their subscription  plan through this page.</a:t>
              </a:r>
              <a:endParaRPr sz="1600">
                <a:solidFill>
                  <a:srgbClr val="3F3F3F"/>
                </a:solidFill>
                <a:latin typeface="Roboto"/>
                <a:ea typeface="Roboto"/>
                <a:cs typeface="Roboto"/>
                <a:sym typeface="Roboto"/>
              </a:endParaRPr>
            </a:p>
          </p:txBody>
        </p:sp>
        <p:grpSp>
          <p:nvGrpSpPr>
            <p:cNvPr id="244" name="Google Shape;244;g2a0bf2d1fcd_1_122"/>
            <p:cNvGrpSpPr/>
            <p:nvPr/>
          </p:nvGrpSpPr>
          <p:grpSpPr>
            <a:xfrm>
              <a:off x="1004294" y="4136740"/>
              <a:ext cx="3339000" cy="799927"/>
              <a:chOff x="1004294" y="3977782"/>
              <a:chExt cx="3339000" cy="799927"/>
            </a:xfrm>
          </p:grpSpPr>
          <p:cxnSp>
            <p:nvCxnSpPr>
              <p:cNvPr id="245" name="Google Shape;245;g2a0bf2d1fcd_1_122"/>
              <p:cNvCxnSpPr/>
              <p:nvPr/>
            </p:nvCxnSpPr>
            <p:spPr>
              <a:xfrm>
                <a:off x="1004294" y="3977782"/>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cxnSp>
            <p:nvCxnSpPr>
              <p:cNvPr id="246" name="Google Shape;246;g2a0bf2d1fcd_1_122"/>
              <p:cNvCxnSpPr/>
              <p:nvPr/>
            </p:nvCxnSpPr>
            <p:spPr>
              <a:xfrm>
                <a:off x="1004294" y="4777709"/>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a0bf2d1fcd_1_144"/>
          <p:cNvSpPr/>
          <p:nvPr/>
        </p:nvSpPr>
        <p:spPr>
          <a:xfrm>
            <a:off x="1182050" y="0"/>
            <a:ext cx="5250362" cy="6491449"/>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52" name="Google Shape;252;g2a0bf2d1fcd_1_144"/>
          <p:cNvGrpSpPr/>
          <p:nvPr/>
        </p:nvGrpSpPr>
        <p:grpSpPr>
          <a:xfrm>
            <a:off x="6825800" y="779650"/>
            <a:ext cx="4910400" cy="3556925"/>
            <a:chOff x="451656" y="963116"/>
            <a:chExt cx="4910400" cy="3556925"/>
          </a:xfrm>
        </p:grpSpPr>
        <p:sp>
          <p:nvSpPr>
            <p:cNvPr id="253" name="Google Shape;253;g2a0bf2d1fcd_1_144"/>
            <p:cNvSpPr txBox="1"/>
            <p:nvPr/>
          </p:nvSpPr>
          <p:spPr>
            <a:xfrm>
              <a:off x="451656" y="963116"/>
              <a:ext cx="49104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FAQ</a:t>
              </a:r>
              <a:r>
                <a:rPr b="1" lang="en-US" sz="3600">
                  <a:solidFill>
                    <a:schemeClr val="dk1"/>
                  </a:solidFill>
                  <a:latin typeface="Poppins"/>
                  <a:ea typeface="Poppins"/>
                  <a:cs typeface="Poppins"/>
                  <a:sym typeface="Poppins"/>
                </a:rPr>
                <a:t> Page</a:t>
              </a:r>
              <a:endParaRPr/>
            </a:p>
          </p:txBody>
        </p:sp>
        <p:sp>
          <p:nvSpPr>
            <p:cNvPr id="254" name="Google Shape;254;g2a0bf2d1fcd_1_144"/>
            <p:cNvSpPr txBox="1"/>
            <p:nvPr/>
          </p:nvSpPr>
          <p:spPr>
            <a:xfrm>
              <a:off x="906530" y="1921741"/>
              <a:ext cx="3879900" cy="2598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Our FAQ page offers detailed insights on how 'Unbox Holidays' works, along with clear information on shipping and billing. </a:t>
              </a:r>
              <a:endParaRPr sz="1600">
                <a:solidFill>
                  <a:srgbClr val="3F3F3F"/>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600">
                  <a:solidFill>
                    <a:srgbClr val="3F3F3F"/>
                  </a:solidFill>
                  <a:latin typeface="Roboto"/>
                  <a:ea typeface="Roboto"/>
                  <a:cs typeface="Roboto"/>
                  <a:sym typeface="Roboto"/>
                </a:rPr>
                <a:t>It's tailored to quickly answer key questions, streamlining the understanding of our processes and procedures for users.</a:t>
              </a:r>
              <a:endParaRPr sz="1600">
                <a:solidFill>
                  <a:srgbClr val="3F3F3F"/>
                </a:solidFill>
                <a:latin typeface="Roboto"/>
                <a:ea typeface="Roboto"/>
                <a:cs typeface="Roboto"/>
                <a:sym typeface="Roboto"/>
              </a:endParaRPr>
            </a:p>
            <a:p>
              <a:pPr indent="0" lvl="0" marL="0" marR="0" rtl="0" algn="l">
                <a:spcBef>
                  <a:spcPts val="1200"/>
                </a:spcBef>
                <a:spcAft>
                  <a:spcPts val="0"/>
                </a:spcAft>
                <a:buNone/>
              </a:pPr>
              <a:r>
                <a:t/>
              </a:r>
              <a:endParaRPr/>
            </a:p>
          </p:txBody>
        </p:sp>
      </p:grpSp>
      <p:pic>
        <p:nvPicPr>
          <p:cNvPr id="255" name="Google Shape;255;g2a0bf2d1fcd_1_144"/>
          <p:cNvPicPr preferRelativeResize="0"/>
          <p:nvPr/>
        </p:nvPicPr>
        <p:blipFill>
          <a:blip r:embed="rId3">
            <a:alphaModFix/>
          </a:blip>
          <a:stretch>
            <a:fillRect/>
          </a:stretch>
        </p:blipFill>
        <p:spPr>
          <a:xfrm>
            <a:off x="1352025" y="1101225"/>
            <a:ext cx="4910399" cy="34801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0bf2d1fcd_0_65"/>
          <p:cNvSpPr/>
          <p:nvPr/>
        </p:nvSpPr>
        <p:spPr>
          <a:xfrm>
            <a:off x="1182050" y="0"/>
            <a:ext cx="5250362" cy="6491449"/>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61" name="Google Shape;261;g2a0bf2d1fcd_0_65"/>
          <p:cNvGrpSpPr/>
          <p:nvPr/>
        </p:nvGrpSpPr>
        <p:grpSpPr>
          <a:xfrm>
            <a:off x="6825800" y="779650"/>
            <a:ext cx="4910400" cy="3267425"/>
            <a:chOff x="451656" y="963116"/>
            <a:chExt cx="4910400" cy="3267425"/>
          </a:xfrm>
        </p:grpSpPr>
        <p:sp>
          <p:nvSpPr>
            <p:cNvPr id="262" name="Google Shape;262;g2a0bf2d1fcd_0_65"/>
            <p:cNvSpPr txBox="1"/>
            <p:nvPr/>
          </p:nvSpPr>
          <p:spPr>
            <a:xfrm>
              <a:off x="451656" y="963116"/>
              <a:ext cx="49104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ChatBot</a:t>
              </a:r>
              <a:endParaRPr/>
            </a:p>
          </p:txBody>
        </p:sp>
        <p:sp>
          <p:nvSpPr>
            <p:cNvPr id="263" name="Google Shape;263;g2a0bf2d1fcd_0_65"/>
            <p:cNvSpPr txBox="1"/>
            <p:nvPr/>
          </p:nvSpPr>
          <p:spPr>
            <a:xfrm>
              <a:off x="906530" y="1921741"/>
              <a:ext cx="3879900" cy="2308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rgbClr val="3F3F3F"/>
                  </a:solidFill>
                  <a:latin typeface="Roboto"/>
                  <a:ea typeface="Roboto"/>
                  <a:cs typeface="Roboto"/>
                  <a:sym typeface="Roboto"/>
                </a:rPr>
                <a:t>Our chatbot is a user-friendly feature on our website, offering instant assistance for inquiries about our products and subscription process. </a:t>
              </a:r>
              <a:endParaRPr sz="1600">
                <a:solidFill>
                  <a:srgbClr val="3F3F3F"/>
                </a:solidFill>
                <a:latin typeface="Roboto"/>
                <a:ea typeface="Roboto"/>
                <a:cs typeface="Roboto"/>
                <a:sym typeface="Roboto"/>
              </a:endParaRPr>
            </a:p>
            <a:p>
              <a:pPr indent="0" lvl="0" marL="0" rtl="0" algn="l">
                <a:spcBef>
                  <a:spcPts val="0"/>
                </a:spcBef>
                <a:spcAft>
                  <a:spcPts val="0"/>
                </a:spcAft>
                <a:buNone/>
              </a:pPr>
              <a:r>
                <a:t/>
              </a:r>
              <a:endParaRPr sz="1600">
                <a:solidFill>
                  <a:srgbClr val="3F3F3F"/>
                </a:solidFill>
                <a:latin typeface="Roboto"/>
                <a:ea typeface="Roboto"/>
                <a:cs typeface="Roboto"/>
                <a:sym typeface="Roboto"/>
              </a:endParaRPr>
            </a:p>
            <a:p>
              <a:pPr indent="0" lvl="0" marL="0" rtl="0" algn="l">
                <a:spcBef>
                  <a:spcPts val="0"/>
                </a:spcBef>
                <a:spcAft>
                  <a:spcPts val="0"/>
                </a:spcAft>
                <a:buNone/>
              </a:pPr>
              <a:r>
                <a:rPr lang="en-US" sz="1600">
                  <a:solidFill>
                    <a:srgbClr val="3F3F3F"/>
                  </a:solidFill>
                  <a:latin typeface="Roboto"/>
                  <a:ea typeface="Roboto"/>
                  <a:cs typeface="Roboto"/>
                  <a:sym typeface="Roboto"/>
                </a:rPr>
                <a:t>It's designed to provide efficient and accurate responses, enhancing the user experience and simplifying navigation and information gathering on our site.</a:t>
              </a:r>
              <a:endParaRPr sz="1600">
                <a:solidFill>
                  <a:srgbClr val="3F3F3F"/>
                </a:solidFill>
                <a:latin typeface="Roboto"/>
                <a:ea typeface="Roboto"/>
                <a:cs typeface="Roboto"/>
                <a:sym typeface="Roboto"/>
              </a:endParaRPr>
            </a:p>
          </p:txBody>
        </p:sp>
      </p:grpSp>
      <p:pic>
        <p:nvPicPr>
          <p:cNvPr id="264" name="Google Shape;264;g2a0bf2d1fcd_0_65"/>
          <p:cNvPicPr preferRelativeResize="0"/>
          <p:nvPr/>
        </p:nvPicPr>
        <p:blipFill>
          <a:blip r:embed="rId3">
            <a:alphaModFix/>
          </a:blip>
          <a:stretch>
            <a:fillRect/>
          </a:stretch>
        </p:blipFill>
        <p:spPr>
          <a:xfrm>
            <a:off x="1402439" y="1139625"/>
            <a:ext cx="4809575" cy="346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a0bf2d1fcd_0_73"/>
          <p:cNvSpPr txBox="1"/>
          <p:nvPr/>
        </p:nvSpPr>
        <p:spPr>
          <a:xfrm>
            <a:off x="5492347" y="492950"/>
            <a:ext cx="3412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Roboto"/>
                <a:ea typeface="Roboto"/>
                <a:cs typeface="Roboto"/>
                <a:sym typeface="Roboto"/>
              </a:rPr>
              <a:t>GitHub Link</a:t>
            </a:r>
            <a:endParaRPr/>
          </a:p>
        </p:txBody>
      </p:sp>
      <p:sp>
        <p:nvSpPr>
          <p:cNvPr id="270" name="Google Shape;270;g2a0bf2d1fcd_0_73"/>
          <p:cNvSpPr txBox="1"/>
          <p:nvPr/>
        </p:nvSpPr>
        <p:spPr>
          <a:xfrm>
            <a:off x="2607175" y="2040400"/>
            <a:ext cx="845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u="sng">
                <a:solidFill>
                  <a:schemeClr val="hlink"/>
                </a:solidFill>
                <a:hlinkClick r:id="rId3"/>
              </a:rPr>
              <a:t>https://github.com/adinashby-vanier-college/transactional-web-project-Belal-Mohsen.git</a:t>
            </a:r>
            <a:endParaRPr b="1" sz="2100"/>
          </a:p>
        </p:txBody>
      </p:sp>
      <p:pic>
        <p:nvPicPr>
          <p:cNvPr id="271" name="Google Shape;271;g2a0bf2d1fcd_0_73"/>
          <p:cNvPicPr preferRelativeResize="0"/>
          <p:nvPr/>
        </p:nvPicPr>
        <p:blipFill>
          <a:blip r:embed="rId4">
            <a:alphaModFix/>
          </a:blip>
          <a:stretch>
            <a:fillRect/>
          </a:stretch>
        </p:blipFill>
        <p:spPr>
          <a:xfrm>
            <a:off x="927000" y="1623038"/>
            <a:ext cx="1573626" cy="1573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2a05fadf5da_0_1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3">
            <a:alphaModFix/>
          </a:blip>
          <a:srcRect b="0" l="0" r="0" t="0"/>
          <a:stretch/>
        </p:blipFill>
        <p:spPr>
          <a:xfrm>
            <a:off x="680801" y="1646640"/>
            <a:ext cx="6596989" cy="4571598"/>
          </a:xfrm>
          <a:prstGeom prst="rect">
            <a:avLst/>
          </a:prstGeom>
          <a:noFill/>
          <a:ln>
            <a:noFill/>
          </a:ln>
        </p:spPr>
      </p:pic>
      <p:sp>
        <p:nvSpPr>
          <p:cNvPr id="60" name="Google Shape;60;p7"/>
          <p:cNvSpPr/>
          <p:nvPr/>
        </p:nvSpPr>
        <p:spPr>
          <a:xfrm>
            <a:off x="6049796" y="4037263"/>
            <a:ext cx="5534374" cy="985663"/>
          </a:xfrm>
          <a:prstGeom prst="roundRect">
            <a:avLst>
              <a:gd fmla="val 50000" name="adj"/>
            </a:avLst>
          </a:prstGeom>
          <a:gradFill>
            <a:gsLst>
              <a:gs pos="0">
                <a:schemeClr val="accent5"/>
              </a:gs>
              <a:gs pos="100000">
                <a:schemeClr val="accent1"/>
              </a:gs>
            </a:gsLst>
            <a:lin ang="66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61" name="Google Shape;61;p7"/>
          <p:cNvSpPr/>
          <p:nvPr/>
        </p:nvSpPr>
        <p:spPr>
          <a:xfrm>
            <a:off x="6213400" y="4184970"/>
            <a:ext cx="702754" cy="690248"/>
          </a:xfrm>
          <a:prstGeom prst="ellipse">
            <a:avLst/>
          </a:prstGeom>
          <a:solidFill>
            <a:schemeClr val="lt2"/>
          </a:solidFill>
          <a:ln cap="flat" cmpd="sng" w="127000">
            <a:solidFill>
              <a:schemeClr val="lt2">
                <a:alpha val="49803"/>
              </a:schemeClr>
            </a:solidFill>
            <a:prstDash val="solid"/>
            <a:miter lim="800000"/>
            <a:headEnd len="sm" w="sm" type="none"/>
            <a:tailEnd len="sm" w="sm" type="none"/>
          </a:ln>
          <a:effectLst>
            <a:outerShdw blurRad="127000" sx="102000" rotWithShape="0" algn="ctr" sy="10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62" name="Google Shape;62;p7"/>
          <p:cNvGrpSpPr/>
          <p:nvPr/>
        </p:nvGrpSpPr>
        <p:grpSpPr>
          <a:xfrm>
            <a:off x="6049796" y="5232575"/>
            <a:ext cx="5534400" cy="985800"/>
            <a:chOff x="6190901" y="2169994"/>
            <a:chExt cx="5534400" cy="985800"/>
          </a:xfrm>
        </p:grpSpPr>
        <p:sp>
          <p:nvSpPr>
            <p:cNvPr id="63" name="Google Shape;63;p7"/>
            <p:cNvSpPr/>
            <p:nvPr/>
          </p:nvSpPr>
          <p:spPr>
            <a:xfrm>
              <a:off x="6190901" y="2169994"/>
              <a:ext cx="5534400" cy="985800"/>
            </a:xfrm>
            <a:prstGeom prst="roundRect">
              <a:avLst>
                <a:gd fmla="val 50000" name="adj"/>
              </a:avLst>
            </a:prstGeom>
            <a:gradFill>
              <a:gsLst>
                <a:gs pos="0">
                  <a:schemeClr val="accent5"/>
                </a:gs>
                <a:gs pos="100000">
                  <a:schemeClr val="accent1"/>
                </a:gs>
              </a:gsLst>
              <a:lin ang="660013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64" name="Google Shape;64;p7"/>
            <p:cNvSpPr/>
            <p:nvPr/>
          </p:nvSpPr>
          <p:spPr>
            <a:xfrm>
              <a:off x="6354505" y="2317701"/>
              <a:ext cx="702900" cy="690300"/>
            </a:xfrm>
            <a:prstGeom prst="ellipse">
              <a:avLst/>
            </a:prstGeom>
            <a:solidFill>
              <a:schemeClr val="lt2"/>
            </a:solidFill>
            <a:ln cap="flat" cmpd="sng" w="127000">
              <a:solidFill>
                <a:schemeClr val="lt2">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grpSp>
        <p:nvGrpSpPr>
          <p:cNvPr id="65" name="Google Shape;65;p7"/>
          <p:cNvGrpSpPr/>
          <p:nvPr/>
        </p:nvGrpSpPr>
        <p:grpSpPr>
          <a:xfrm>
            <a:off x="6049796" y="2841951"/>
            <a:ext cx="5534374" cy="985663"/>
            <a:chOff x="6190901" y="2169994"/>
            <a:chExt cx="5534374" cy="985663"/>
          </a:xfrm>
        </p:grpSpPr>
        <p:sp>
          <p:nvSpPr>
            <p:cNvPr id="66" name="Google Shape;66;p7"/>
            <p:cNvSpPr/>
            <p:nvPr/>
          </p:nvSpPr>
          <p:spPr>
            <a:xfrm>
              <a:off x="6190901" y="2169994"/>
              <a:ext cx="5534374" cy="985663"/>
            </a:xfrm>
            <a:prstGeom prst="roundRect">
              <a:avLst>
                <a:gd fmla="val 50000" name="adj"/>
              </a:avLst>
            </a:prstGeom>
            <a:gradFill>
              <a:gsLst>
                <a:gs pos="0">
                  <a:schemeClr val="accent5"/>
                </a:gs>
                <a:gs pos="100000">
                  <a:schemeClr val="accent1"/>
                </a:gs>
              </a:gsLst>
              <a:lin ang="66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67" name="Google Shape;67;p7"/>
            <p:cNvSpPr/>
            <p:nvPr/>
          </p:nvSpPr>
          <p:spPr>
            <a:xfrm>
              <a:off x="6354505" y="2317701"/>
              <a:ext cx="702754" cy="690248"/>
            </a:xfrm>
            <a:prstGeom prst="ellipse">
              <a:avLst/>
            </a:prstGeom>
            <a:solidFill>
              <a:schemeClr val="lt2"/>
            </a:solidFill>
            <a:ln cap="flat" cmpd="sng" w="127000">
              <a:solidFill>
                <a:schemeClr val="lt2">
                  <a:alpha val="49803"/>
                </a:schemeClr>
              </a:solidFill>
              <a:prstDash val="solid"/>
              <a:miter lim="800000"/>
              <a:headEnd len="sm" w="sm" type="none"/>
              <a:tailEnd len="sm" w="sm" type="none"/>
            </a:ln>
            <a:effectLst>
              <a:outerShdw blurRad="127000" sx="102000" rotWithShape="0" algn="ctr" sy="10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grpSp>
        <p:nvGrpSpPr>
          <p:cNvPr id="68" name="Google Shape;68;p7"/>
          <p:cNvGrpSpPr/>
          <p:nvPr/>
        </p:nvGrpSpPr>
        <p:grpSpPr>
          <a:xfrm>
            <a:off x="6049796" y="1631064"/>
            <a:ext cx="5534400" cy="985800"/>
            <a:chOff x="6190901" y="2169994"/>
            <a:chExt cx="5534400" cy="985800"/>
          </a:xfrm>
        </p:grpSpPr>
        <p:sp>
          <p:nvSpPr>
            <p:cNvPr id="69" name="Google Shape;69;p7"/>
            <p:cNvSpPr/>
            <p:nvPr/>
          </p:nvSpPr>
          <p:spPr>
            <a:xfrm>
              <a:off x="6190901" y="2169994"/>
              <a:ext cx="5534400" cy="985800"/>
            </a:xfrm>
            <a:prstGeom prst="roundRect">
              <a:avLst>
                <a:gd fmla="val 50000" name="adj"/>
              </a:avLst>
            </a:prstGeom>
            <a:gradFill>
              <a:gsLst>
                <a:gs pos="0">
                  <a:schemeClr val="accent5"/>
                </a:gs>
                <a:gs pos="100000">
                  <a:schemeClr val="accent1"/>
                </a:gs>
              </a:gsLst>
              <a:lin ang="66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70" name="Google Shape;70;p7"/>
            <p:cNvSpPr/>
            <p:nvPr/>
          </p:nvSpPr>
          <p:spPr>
            <a:xfrm>
              <a:off x="6354505" y="2317701"/>
              <a:ext cx="702900" cy="690300"/>
            </a:xfrm>
            <a:prstGeom prst="ellipse">
              <a:avLst/>
            </a:prstGeom>
            <a:solidFill>
              <a:schemeClr val="lt2"/>
            </a:solidFill>
            <a:ln cap="flat" cmpd="sng" w="127000">
              <a:solidFill>
                <a:schemeClr val="lt2">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71" name="Google Shape;71;p7"/>
          <p:cNvSpPr txBox="1"/>
          <p:nvPr/>
        </p:nvSpPr>
        <p:spPr>
          <a:xfrm>
            <a:off x="843175" y="1762400"/>
            <a:ext cx="5013600" cy="4760700"/>
          </a:xfrm>
          <a:prstGeom prst="rect">
            <a:avLst/>
          </a:prstGeom>
          <a:noFill/>
          <a:ln>
            <a:noFill/>
          </a:ln>
        </p:spPr>
        <p:txBody>
          <a:bodyPr anchorCtr="0" anchor="ctr" bIns="45700" lIns="91425" spcFirstLastPara="1" rIns="91425" wrap="square" tIns="45700">
            <a:noAutofit/>
          </a:bodyPr>
          <a:lstStyle/>
          <a:p>
            <a:pPr indent="0" lvl="0" marL="0" rtl="0" algn="just">
              <a:lnSpc>
                <a:spcPct val="150000"/>
              </a:lnSpc>
              <a:spcBef>
                <a:spcPts val="1200"/>
              </a:spcBef>
              <a:spcAft>
                <a:spcPts val="0"/>
              </a:spcAft>
              <a:buClr>
                <a:schemeClr val="dk1"/>
              </a:buClr>
              <a:buSzPts val="1100"/>
              <a:buFont typeface="Arial"/>
              <a:buNone/>
            </a:pPr>
            <a:r>
              <a:rPr lang="en-US" sz="1500">
                <a:solidFill>
                  <a:schemeClr val="accent2"/>
                </a:solidFill>
                <a:latin typeface="Roboto"/>
                <a:ea typeface="Roboto"/>
                <a:cs typeface="Roboto"/>
                <a:sym typeface="Roboto"/>
              </a:rPr>
              <a:t>"Unbox Holidays" </a:t>
            </a:r>
            <a:r>
              <a:rPr lang="en-US" sz="1500">
                <a:solidFill>
                  <a:schemeClr val="dk1"/>
                </a:solidFill>
                <a:latin typeface="Roboto"/>
                <a:ea typeface="Roboto"/>
                <a:cs typeface="Roboto"/>
                <a:sym typeface="Roboto"/>
              </a:rPr>
              <a:t>offers holiday decoration blind boxes that bring a unique twist to seasonal decorating. Each box, inspired by the joy of holidays, is filled with surprises to fit a variety of decorating styles. Our goal is to deliver a piece of holiday cheer to every home.</a:t>
            </a:r>
            <a:endParaRPr sz="1500">
              <a:solidFill>
                <a:schemeClr val="dk1"/>
              </a:solidFill>
              <a:latin typeface="Roboto"/>
              <a:ea typeface="Roboto"/>
              <a:cs typeface="Roboto"/>
              <a:sym typeface="Roboto"/>
            </a:endParaRPr>
          </a:p>
          <a:p>
            <a:pPr indent="0" lvl="0" marL="0" rtl="0" algn="just">
              <a:lnSpc>
                <a:spcPct val="150000"/>
              </a:lnSpc>
              <a:spcBef>
                <a:spcPts val="1200"/>
              </a:spcBef>
              <a:spcAft>
                <a:spcPts val="0"/>
              </a:spcAft>
              <a:buClr>
                <a:schemeClr val="dk1"/>
              </a:buClr>
              <a:buSzPts val="1100"/>
              <a:buFont typeface="Arial"/>
              <a:buNone/>
            </a:pPr>
            <a:r>
              <a:rPr lang="en-US" sz="1500">
                <a:solidFill>
                  <a:schemeClr val="dk1"/>
                </a:solidFill>
                <a:latin typeface="Roboto"/>
                <a:ea typeface="Roboto"/>
                <a:cs typeface="Roboto"/>
                <a:sym typeface="Roboto"/>
              </a:rPr>
              <a:t>The website is straightforward and user-friendly, with simple login and signup processes, and an easy-to-navigate profile area for managing accounts and subscriptions. With secure payment processing and efficient API integrations, we ensure a smooth and enjoyable experience for every customer, helping you connect with the heart of our brand.</a:t>
            </a:r>
            <a:endParaRPr sz="1500">
              <a:solidFill>
                <a:schemeClr val="dk1"/>
              </a:solidFill>
              <a:latin typeface="Roboto"/>
              <a:ea typeface="Roboto"/>
              <a:cs typeface="Roboto"/>
              <a:sym typeface="Roboto"/>
            </a:endParaRPr>
          </a:p>
          <a:p>
            <a:pPr indent="0" lvl="0" marL="0" marR="0" rtl="0" algn="just">
              <a:lnSpc>
                <a:spcPct val="150000"/>
              </a:lnSpc>
              <a:spcBef>
                <a:spcPts val="1200"/>
              </a:spcBef>
              <a:spcAft>
                <a:spcPts val="0"/>
              </a:spcAft>
              <a:buClr>
                <a:srgbClr val="3F3F3F"/>
              </a:buClr>
              <a:buSzPts val="1200"/>
              <a:buFont typeface="Roboto"/>
              <a:buNone/>
            </a:pPr>
            <a:r>
              <a:t/>
            </a:r>
            <a:endParaRPr sz="1300">
              <a:solidFill>
                <a:schemeClr val="accent2"/>
              </a:solidFill>
              <a:latin typeface="Roboto"/>
              <a:ea typeface="Roboto"/>
              <a:cs typeface="Roboto"/>
              <a:sym typeface="Roboto"/>
            </a:endParaRPr>
          </a:p>
        </p:txBody>
      </p:sp>
      <p:sp>
        <p:nvSpPr>
          <p:cNvPr id="72" name="Google Shape;72;p7"/>
          <p:cNvSpPr txBox="1"/>
          <p:nvPr/>
        </p:nvSpPr>
        <p:spPr>
          <a:xfrm>
            <a:off x="7105954" y="5299584"/>
            <a:ext cx="4133400" cy="8517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chemeClr val="lt2"/>
              </a:buClr>
              <a:buSzPts val="1200"/>
              <a:buFont typeface="Roboto"/>
              <a:buNone/>
            </a:pPr>
            <a:r>
              <a:rPr b="1" lang="en-US" sz="2400">
                <a:solidFill>
                  <a:schemeClr val="lt2"/>
                </a:solidFill>
                <a:latin typeface="Roboto"/>
                <a:ea typeface="Roboto"/>
                <a:cs typeface="Roboto"/>
                <a:sym typeface="Roboto"/>
              </a:rPr>
              <a:t>Custom Decor Visualizer</a:t>
            </a:r>
            <a:endParaRPr sz="2400"/>
          </a:p>
        </p:txBody>
      </p:sp>
      <p:sp>
        <p:nvSpPr>
          <p:cNvPr id="73" name="Google Shape;73;p7"/>
          <p:cNvSpPr txBox="1"/>
          <p:nvPr/>
        </p:nvSpPr>
        <p:spPr>
          <a:xfrm>
            <a:off x="7105950" y="4146750"/>
            <a:ext cx="4334100" cy="766800"/>
          </a:xfrm>
          <a:prstGeom prst="rect">
            <a:avLst/>
          </a:prstGeom>
          <a:no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chemeClr val="lt2"/>
              </a:buClr>
              <a:buSzPts val="1200"/>
              <a:buFont typeface="Roboto"/>
              <a:buNone/>
            </a:pPr>
            <a:r>
              <a:rPr b="1" lang="en-US" sz="2400">
                <a:solidFill>
                  <a:schemeClr val="lt2"/>
                </a:solidFill>
                <a:latin typeface="Roboto"/>
                <a:ea typeface="Roboto"/>
                <a:cs typeface="Roboto"/>
                <a:sym typeface="Roboto"/>
              </a:rPr>
              <a:t>Customization Questionnaire </a:t>
            </a:r>
            <a:endParaRPr sz="2400"/>
          </a:p>
        </p:txBody>
      </p:sp>
      <p:sp>
        <p:nvSpPr>
          <p:cNvPr id="74" name="Google Shape;74;p7"/>
          <p:cNvSpPr txBox="1"/>
          <p:nvPr/>
        </p:nvSpPr>
        <p:spPr>
          <a:xfrm>
            <a:off x="7105954" y="2951440"/>
            <a:ext cx="4133514" cy="766685"/>
          </a:xfrm>
          <a:prstGeom prst="rect">
            <a:avLst/>
          </a:prstGeom>
          <a:no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chemeClr val="lt2"/>
              </a:buClr>
              <a:buSzPts val="1200"/>
              <a:buFont typeface="Arial"/>
              <a:buNone/>
            </a:pPr>
            <a:r>
              <a:rPr b="1" lang="en-US" sz="2400">
                <a:solidFill>
                  <a:schemeClr val="lt2"/>
                </a:solidFill>
                <a:latin typeface="Roboto"/>
                <a:ea typeface="Roboto"/>
                <a:cs typeface="Roboto"/>
                <a:sym typeface="Roboto"/>
              </a:rPr>
              <a:t>Interactive Chatbot</a:t>
            </a:r>
            <a:endParaRPr b="0" sz="2400" u="none" cap="none" strike="noStrike">
              <a:solidFill>
                <a:schemeClr val="lt2"/>
              </a:solidFill>
              <a:latin typeface="Roboto"/>
              <a:ea typeface="Roboto"/>
              <a:cs typeface="Roboto"/>
              <a:sym typeface="Roboto"/>
            </a:endParaRPr>
          </a:p>
        </p:txBody>
      </p:sp>
      <p:sp>
        <p:nvSpPr>
          <p:cNvPr id="75" name="Google Shape;75;p7"/>
          <p:cNvSpPr txBox="1"/>
          <p:nvPr/>
        </p:nvSpPr>
        <p:spPr>
          <a:xfrm>
            <a:off x="7105954" y="1762408"/>
            <a:ext cx="4133400" cy="766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chemeClr val="lt2"/>
              </a:buClr>
              <a:buSzPts val="1200"/>
              <a:buFont typeface="Arial"/>
              <a:buNone/>
            </a:pPr>
            <a:r>
              <a:rPr b="1" lang="en-US" sz="2400">
                <a:solidFill>
                  <a:schemeClr val="lt2"/>
                </a:solidFill>
                <a:latin typeface="Roboto"/>
                <a:ea typeface="Roboto"/>
                <a:cs typeface="Roboto"/>
                <a:sym typeface="Roboto"/>
              </a:rPr>
              <a:t>Subscription and Single Purchase Options</a:t>
            </a:r>
            <a:endParaRPr sz="2400"/>
          </a:p>
        </p:txBody>
      </p:sp>
      <p:sp>
        <p:nvSpPr>
          <p:cNvPr id="76" name="Google Shape;76;p7"/>
          <p:cNvSpPr txBox="1"/>
          <p:nvPr/>
        </p:nvSpPr>
        <p:spPr>
          <a:xfrm>
            <a:off x="4326127" y="492943"/>
            <a:ext cx="3539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Poppins"/>
                <a:ea typeface="Poppins"/>
                <a:cs typeface="Poppins"/>
                <a:sym typeface="Poppins"/>
              </a:rPr>
              <a:t>Description</a:t>
            </a:r>
            <a:endParaRPr/>
          </a:p>
        </p:txBody>
      </p:sp>
      <p:sp>
        <p:nvSpPr>
          <p:cNvPr id="77" name="Google Shape;77;p7"/>
          <p:cNvSpPr/>
          <p:nvPr/>
        </p:nvSpPr>
        <p:spPr>
          <a:xfrm>
            <a:off x="2625800" y="1067302"/>
            <a:ext cx="69404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a:p>
        </p:txBody>
      </p:sp>
      <p:pic>
        <p:nvPicPr>
          <p:cNvPr id="78" name="Google Shape;78;p7"/>
          <p:cNvPicPr preferRelativeResize="0"/>
          <p:nvPr/>
        </p:nvPicPr>
        <p:blipFill>
          <a:blip r:embed="rId4">
            <a:alphaModFix/>
          </a:blip>
          <a:stretch>
            <a:fillRect/>
          </a:stretch>
        </p:blipFill>
        <p:spPr>
          <a:xfrm>
            <a:off x="6311113" y="1860750"/>
            <a:ext cx="526300" cy="526300"/>
          </a:xfrm>
          <a:prstGeom prst="rect">
            <a:avLst/>
          </a:prstGeom>
          <a:noFill/>
          <a:ln>
            <a:noFill/>
          </a:ln>
        </p:spPr>
      </p:pic>
      <p:pic>
        <p:nvPicPr>
          <p:cNvPr id="79" name="Google Shape;79;p7"/>
          <p:cNvPicPr preferRelativeResize="0"/>
          <p:nvPr/>
        </p:nvPicPr>
        <p:blipFill>
          <a:blip r:embed="rId5">
            <a:alphaModFix/>
          </a:blip>
          <a:stretch>
            <a:fillRect/>
          </a:stretch>
        </p:blipFill>
        <p:spPr>
          <a:xfrm>
            <a:off x="6311125" y="3063863"/>
            <a:ext cx="526275" cy="526275"/>
          </a:xfrm>
          <a:prstGeom prst="rect">
            <a:avLst/>
          </a:prstGeom>
          <a:noFill/>
          <a:ln>
            <a:noFill/>
          </a:ln>
        </p:spPr>
      </p:pic>
      <p:pic>
        <p:nvPicPr>
          <p:cNvPr id="80" name="Google Shape;80;p7"/>
          <p:cNvPicPr preferRelativeResize="0"/>
          <p:nvPr/>
        </p:nvPicPr>
        <p:blipFill>
          <a:blip r:embed="rId6">
            <a:alphaModFix/>
          </a:blip>
          <a:stretch>
            <a:fillRect/>
          </a:stretch>
        </p:blipFill>
        <p:spPr>
          <a:xfrm>
            <a:off x="6311125" y="4266963"/>
            <a:ext cx="526275" cy="526275"/>
          </a:xfrm>
          <a:prstGeom prst="rect">
            <a:avLst/>
          </a:prstGeom>
          <a:noFill/>
          <a:ln>
            <a:noFill/>
          </a:ln>
        </p:spPr>
      </p:pic>
      <p:pic>
        <p:nvPicPr>
          <p:cNvPr id="81" name="Google Shape;81;p7"/>
          <p:cNvPicPr preferRelativeResize="0"/>
          <p:nvPr/>
        </p:nvPicPr>
        <p:blipFill>
          <a:blip r:embed="rId7">
            <a:alphaModFix/>
          </a:blip>
          <a:stretch>
            <a:fillRect/>
          </a:stretch>
        </p:blipFill>
        <p:spPr>
          <a:xfrm>
            <a:off x="6311125" y="5470050"/>
            <a:ext cx="526275" cy="526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nvSpPr>
        <p:spPr>
          <a:xfrm>
            <a:off x="5492313" y="492943"/>
            <a:ext cx="1207382"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Roboto"/>
                <a:ea typeface="Roboto"/>
                <a:cs typeface="Roboto"/>
                <a:sym typeface="Roboto"/>
              </a:rPr>
              <a:t>APIs</a:t>
            </a:r>
            <a:endParaRPr/>
          </a:p>
        </p:txBody>
      </p:sp>
      <p:grpSp>
        <p:nvGrpSpPr>
          <p:cNvPr id="87" name="Google Shape;87;p4"/>
          <p:cNvGrpSpPr/>
          <p:nvPr/>
        </p:nvGrpSpPr>
        <p:grpSpPr>
          <a:xfrm>
            <a:off x="889875" y="2196037"/>
            <a:ext cx="2998500" cy="3920012"/>
            <a:chOff x="681944" y="2237127"/>
            <a:chExt cx="2998500" cy="3920012"/>
          </a:xfrm>
        </p:grpSpPr>
        <p:sp>
          <p:nvSpPr>
            <p:cNvPr id="88" name="Google Shape;88;p4"/>
            <p:cNvSpPr/>
            <p:nvPr/>
          </p:nvSpPr>
          <p:spPr>
            <a:xfrm flipH="1" rot="10800000">
              <a:off x="1261498" y="2237127"/>
              <a:ext cx="1839411" cy="1839411"/>
            </a:xfrm>
            <a:prstGeom prst="ellipse">
              <a:avLst/>
            </a:prstGeom>
            <a:solidFill>
              <a:schemeClr val="lt2"/>
            </a:solidFill>
            <a:ln cap="flat" cmpd="sng" w="254000">
              <a:solidFill>
                <a:schemeClr val="accent1">
                  <a:alpha val="49803"/>
                </a:schemeClr>
              </a:solidFill>
              <a:prstDash val="solid"/>
              <a:miter lim="800000"/>
              <a:headEnd len="sm" w="sm" type="none"/>
              <a:tailEnd len="sm" w="sm" type="none"/>
            </a:ln>
            <a:effectLst>
              <a:outerShdw blurRad="127000" sx="102000" rotWithShape="0" algn="ctr" sy="10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89" name="Google Shape;89;p4"/>
            <p:cNvSpPr/>
            <p:nvPr/>
          </p:nvSpPr>
          <p:spPr>
            <a:xfrm>
              <a:off x="681944" y="5101439"/>
              <a:ext cx="2998500" cy="1055700"/>
            </a:xfrm>
            <a:prstGeom prst="rect">
              <a:avLst/>
            </a:prstGeom>
            <a:noFill/>
            <a:ln>
              <a:noFill/>
            </a:ln>
          </p:spPr>
          <p:txBody>
            <a:bodyPr anchorCtr="0" anchor="t" bIns="45700" lIns="91425" spcFirstLastPara="1" rIns="91425" wrap="square" tIns="45700">
              <a:spAutoFit/>
            </a:bodyPr>
            <a:lstStyle/>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AddressComplete APIs from CanadaPost</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PostGrid APIs</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EasyPost APIs</a:t>
              </a:r>
              <a:endParaRPr sz="1500">
                <a:solidFill>
                  <a:srgbClr val="333333"/>
                </a:solidFill>
                <a:highlight>
                  <a:srgbClr val="FFFFFF"/>
                </a:highlight>
                <a:latin typeface="Roboto"/>
                <a:ea typeface="Roboto"/>
                <a:cs typeface="Roboto"/>
                <a:sym typeface="Roboto"/>
              </a:endParaRPr>
            </a:p>
            <a:p>
              <a:pPr indent="0" lvl="0" marL="0" rtl="0" algn="l">
                <a:lnSpc>
                  <a:spcPct val="110000"/>
                </a:lnSpc>
                <a:spcBef>
                  <a:spcPts val="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457200" marR="0" rtl="0" algn="ctr">
                <a:lnSpc>
                  <a:spcPct val="150000"/>
                </a:lnSpc>
                <a:spcBef>
                  <a:spcPts val="0"/>
                </a:spcBef>
                <a:spcAft>
                  <a:spcPts val="0"/>
                </a:spcAft>
                <a:buNone/>
              </a:pPr>
              <a:r>
                <a:t/>
              </a:r>
              <a:endParaRPr>
                <a:solidFill>
                  <a:srgbClr val="3F3F3F"/>
                </a:solidFill>
                <a:latin typeface="Roboto"/>
                <a:ea typeface="Roboto"/>
                <a:cs typeface="Roboto"/>
                <a:sym typeface="Roboto"/>
              </a:endParaRPr>
            </a:p>
          </p:txBody>
        </p:sp>
        <p:sp>
          <p:nvSpPr>
            <p:cNvPr id="90" name="Google Shape;90;p4"/>
            <p:cNvSpPr txBox="1"/>
            <p:nvPr/>
          </p:nvSpPr>
          <p:spPr>
            <a:xfrm>
              <a:off x="1143207" y="4362540"/>
              <a:ext cx="207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262626"/>
                  </a:solidFill>
                  <a:latin typeface="Poppins"/>
                  <a:ea typeface="Poppins"/>
                  <a:cs typeface="Poppins"/>
                  <a:sym typeface="Poppins"/>
                </a:rPr>
                <a:t>Address</a:t>
              </a:r>
              <a:endParaRPr b="1">
                <a:solidFill>
                  <a:srgbClr val="262626"/>
                </a:solidFill>
                <a:latin typeface="Poppins"/>
                <a:ea typeface="Poppins"/>
                <a:cs typeface="Poppins"/>
                <a:sym typeface="Poppins"/>
              </a:endParaRPr>
            </a:p>
            <a:p>
              <a:pPr indent="0" lvl="0" marL="0" marR="0" rtl="0" algn="ctr">
                <a:spcBef>
                  <a:spcPts val="0"/>
                </a:spcBef>
                <a:spcAft>
                  <a:spcPts val="0"/>
                </a:spcAft>
                <a:buNone/>
              </a:pPr>
              <a:r>
                <a:rPr b="1" lang="en-US">
                  <a:solidFill>
                    <a:srgbClr val="262626"/>
                  </a:solidFill>
                  <a:latin typeface="Poppins"/>
                  <a:ea typeface="Poppins"/>
                  <a:cs typeface="Poppins"/>
                  <a:sym typeface="Poppins"/>
                </a:rPr>
                <a:t>validation and autocomplete APIs</a:t>
              </a:r>
              <a:endParaRPr b="1"/>
            </a:p>
          </p:txBody>
        </p:sp>
      </p:grpSp>
      <p:grpSp>
        <p:nvGrpSpPr>
          <p:cNvPr id="91" name="Google Shape;91;p4"/>
          <p:cNvGrpSpPr/>
          <p:nvPr/>
        </p:nvGrpSpPr>
        <p:grpSpPr>
          <a:xfrm>
            <a:off x="4596750" y="2196037"/>
            <a:ext cx="2998500" cy="3553415"/>
            <a:chOff x="681954" y="2237127"/>
            <a:chExt cx="2998500" cy="3553415"/>
          </a:xfrm>
        </p:grpSpPr>
        <p:sp>
          <p:nvSpPr>
            <p:cNvPr id="92" name="Google Shape;92;p4"/>
            <p:cNvSpPr/>
            <p:nvPr/>
          </p:nvSpPr>
          <p:spPr>
            <a:xfrm flipH="1" rot="10800000">
              <a:off x="1261498" y="2237127"/>
              <a:ext cx="1839411" cy="1839411"/>
            </a:xfrm>
            <a:prstGeom prst="ellipse">
              <a:avLst/>
            </a:prstGeom>
            <a:solidFill>
              <a:schemeClr val="lt2"/>
            </a:solidFill>
            <a:ln cap="flat" cmpd="sng" w="254000">
              <a:solidFill>
                <a:schemeClr val="accent2">
                  <a:alpha val="49803"/>
                </a:schemeClr>
              </a:solidFill>
              <a:prstDash val="solid"/>
              <a:miter lim="800000"/>
              <a:headEnd len="sm" w="sm" type="none"/>
              <a:tailEnd len="sm" w="sm" type="none"/>
            </a:ln>
            <a:effectLst>
              <a:outerShdw blurRad="127000" sx="102000" rotWithShape="0" algn="ctr" sy="10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93" name="Google Shape;93;p4"/>
            <p:cNvSpPr/>
            <p:nvPr/>
          </p:nvSpPr>
          <p:spPr>
            <a:xfrm>
              <a:off x="681954" y="5035142"/>
              <a:ext cx="2998500" cy="755400"/>
            </a:xfrm>
            <a:prstGeom prst="rect">
              <a:avLst/>
            </a:prstGeom>
            <a:noFill/>
            <a:ln>
              <a:noFill/>
            </a:ln>
          </p:spPr>
          <p:txBody>
            <a:bodyPr anchorCtr="0" anchor="t" bIns="45700" lIns="91425" spcFirstLastPara="1" rIns="91425" wrap="square" tIns="45700">
              <a:spAutoFit/>
            </a:bodyPr>
            <a:lstStyle/>
            <a:p>
              <a:pPr indent="-317500" lvl="0" marL="457200" marR="0" rtl="0" algn="ctr">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Google Sign-in</a:t>
              </a:r>
              <a:endParaRPr sz="1400">
                <a:solidFill>
                  <a:srgbClr val="3F3F3F"/>
                </a:solidFill>
                <a:latin typeface="Roboto"/>
                <a:ea typeface="Roboto"/>
                <a:cs typeface="Roboto"/>
                <a:sym typeface="Roboto"/>
              </a:endParaRPr>
            </a:p>
          </p:txBody>
        </p:sp>
        <p:sp>
          <p:nvSpPr>
            <p:cNvPr id="94" name="Google Shape;94;p4"/>
            <p:cNvSpPr txBox="1"/>
            <p:nvPr/>
          </p:nvSpPr>
          <p:spPr>
            <a:xfrm>
              <a:off x="1438854" y="4304590"/>
              <a:ext cx="1662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262626"/>
                  </a:solidFill>
                  <a:latin typeface="Poppins"/>
                  <a:ea typeface="Poppins"/>
                  <a:cs typeface="Poppins"/>
                  <a:sym typeface="Poppins"/>
                </a:rPr>
                <a:t>Authentication APIs</a:t>
              </a:r>
              <a:endParaRPr b="1"/>
            </a:p>
          </p:txBody>
        </p:sp>
      </p:grpSp>
      <p:grpSp>
        <p:nvGrpSpPr>
          <p:cNvPr id="95" name="Google Shape;95;p4"/>
          <p:cNvGrpSpPr/>
          <p:nvPr/>
        </p:nvGrpSpPr>
        <p:grpSpPr>
          <a:xfrm>
            <a:off x="8303600" y="2196037"/>
            <a:ext cx="2998500" cy="4366929"/>
            <a:chOff x="681938" y="2237127"/>
            <a:chExt cx="2998500" cy="4366929"/>
          </a:xfrm>
        </p:grpSpPr>
        <p:sp>
          <p:nvSpPr>
            <p:cNvPr id="96" name="Google Shape;96;p4"/>
            <p:cNvSpPr/>
            <p:nvPr/>
          </p:nvSpPr>
          <p:spPr>
            <a:xfrm flipH="1" rot="10800000">
              <a:off x="1261498" y="2237127"/>
              <a:ext cx="1839411" cy="1839411"/>
            </a:xfrm>
            <a:prstGeom prst="ellipse">
              <a:avLst/>
            </a:prstGeom>
            <a:solidFill>
              <a:schemeClr val="lt2"/>
            </a:solidFill>
            <a:ln cap="flat" cmpd="sng" w="254000">
              <a:solidFill>
                <a:schemeClr val="accent3">
                  <a:alpha val="49803"/>
                </a:schemeClr>
              </a:solidFill>
              <a:prstDash val="solid"/>
              <a:miter lim="800000"/>
              <a:headEnd len="sm" w="sm" type="none"/>
              <a:tailEnd len="sm" w="sm" type="none"/>
            </a:ln>
            <a:effectLst>
              <a:outerShdw blurRad="127000" sx="102000" rotWithShape="0" algn="ctr" sy="10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97" name="Google Shape;97;p4"/>
            <p:cNvSpPr/>
            <p:nvPr/>
          </p:nvSpPr>
          <p:spPr>
            <a:xfrm>
              <a:off x="681938" y="4764756"/>
              <a:ext cx="2998500" cy="1839300"/>
            </a:xfrm>
            <a:prstGeom prst="rect">
              <a:avLst/>
            </a:prstGeom>
            <a:noFill/>
            <a:ln>
              <a:noFill/>
            </a:ln>
          </p:spPr>
          <p:txBody>
            <a:bodyPr anchorCtr="0" anchor="t" bIns="45700" lIns="91425" spcFirstLastPara="1" rIns="91425" wrap="square" tIns="45700">
              <a:spAutoFit/>
            </a:bodyPr>
            <a:lstStyle/>
            <a:p>
              <a:pPr indent="-317500" lvl="0" marL="45720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Stax</a:t>
              </a:r>
              <a:endParaRPr>
                <a:solidFill>
                  <a:srgbClr val="3F3F3F"/>
                </a:solidFill>
                <a:latin typeface="Roboto"/>
                <a:ea typeface="Roboto"/>
                <a:cs typeface="Roboto"/>
                <a:sym typeface="Roboto"/>
              </a:endParaRPr>
            </a:p>
            <a:p>
              <a:pPr indent="-317500" lvl="0" marL="45720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Square</a:t>
              </a:r>
              <a:endParaRPr>
                <a:solidFill>
                  <a:srgbClr val="3F3F3F"/>
                </a:solidFill>
                <a:latin typeface="Roboto"/>
                <a:ea typeface="Roboto"/>
                <a:cs typeface="Roboto"/>
                <a:sym typeface="Roboto"/>
              </a:endParaRPr>
            </a:p>
            <a:p>
              <a:pPr indent="-317500" lvl="0" marL="45720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Stripe</a:t>
              </a:r>
              <a:endParaRPr>
                <a:solidFill>
                  <a:srgbClr val="3F3F3F"/>
                </a:solidFill>
                <a:latin typeface="Roboto"/>
                <a:ea typeface="Roboto"/>
                <a:cs typeface="Roboto"/>
                <a:sym typeface="Roboto"/>
              </a:endParaRPr>
            </a:p>
            <a:p>
              <a:pPr indent="-317500" lvl="0" marL="45720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Authorize.net</a:t>
              </a:r>
              <a:endParaRPr>
                <a:solidFill>
                  <a:srgbClr val="3F3F3F"/>
                </a:solidFill>
                <a:latin typeface="Roboto"/>
                <a:ea typeface="Roboto"/>
                <a:cs typeface="Roboto"/>
                <a:sym typeface="Roboto"/>
              </a:endParaRPr>
            </a:p>
            <a:p>
              <a:pPr indent="-317500" lvl="0" marL="45720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Adyen</a:t>
              </a:r>
              <a:endParaRPr>
                <a:solidFill>
                  <a:srgbClr val="3F3F3F"/>
                </a:solidFill>
                <a:latin typeface="Roboto"/>
                <a:ea typeface="Roboto"/>
                <a:cs typeface="Roboto"/>
                <a:sym typeface="Roboto"/>
              </a:endParaRPr>
            </a:p>
            <a:p>
              <a:pPr indent="0" lvl="0" marL="0" marR="0" rtl="0" algn="ctr">
                <a:lnSpc>
                  <a:spcPct val="150000"/>
                </a:lnSpc>
                <a:spcBef>
                  <a:spcPts val="0"/>
                </a:spcBef>
                <a:spcAft>
                  <a:spcPts val="0"/>
                </a:spcAft>
                <a:buNone/>
              </a:pPr>
              <a:r>
                <a:t/>
              </a:r>
              <a:endParaRPr>
                <a:solidFill>
                  <a:srgbClr val="3F3F3F"/>
                </a:solidFill>
                <a:latin typeface="Roboto"/>
                <a:ea typeface="Roboto"/>
                <a:cs typeface="Roboto"/>
                <a:sym typeface="Roboto"/>
              </a:endParaRPr>
            </a:p>
          </p:txBody>
        </p:sp>
        <p:sp>
          <p:nvSpPr>
            <p:cNvPr id="98" name="Google Shape;98;p4"/>
            <p:cNvSpPr txBox="1"/>
            <p:nvPr/>
          </p:nvSpPr>
          <p:spPr>
            <a:xfrm>
              <a:off x="1369837" y="4266753"/>
              <a:ext cx="16806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262626"/>
                  </a:solidFill>
                  <a:latin typeface="Poppins"/>
                  <a:ea typeface="Poppins"/>
                  <a:cs typeface="Poppins"/>
                  <a:sym typeface="Poppins"/>
                </a:rPr>
                <a:t>Payment APIs</a:t>
              </a:r>
              <a:endParaRPr b="1"/>
            </a:p>
          </p:txBody>
        </p:sp>
      </p:grpSp>
      <p:grpSp>
        <p:nvGrpSpPr>
          <p:cNvPr id="99" name="Google Shape;99;p4"/>
          <p:cNvGrpSpPr/>
          <p:nvPr/>
        </p:nvGrpSpPr>
        <p:grpSpPr>
          <a:xfrm>
            <a:off x="5718179" y="2723849"/>
            <a:ext cx="755632" cy="755562"/>
            <a:chOff x="7975066" y="2720330"/>
            <a:chExt cx="677575" cy="677513"/>
          </a:xfrm>
        </p:grpSpPr>
        <p:sp>
          <p:nvSpPr>
            <p:cNvPr id="100" name="Google Shape;100;p4"/>
            <p:cNvSpPr/>
            <p:nvPr/>
          </p:nvSpPr>
          <p:spPr>
            <a:xfrm>
              <a:off x="8049217" y="2720330"/>
              <a:ext cx="603424" cy="222327"/>
            </a:xfrm>
            <a:custGeom>
              <a:rect b="b" l="l" r="r" t="t"/>
              <a:pathLst>
                <a:path extrusionOk="0" h="222327" w="603424">
                  <a:moveTo>
                    <a:pt x="592832" y="0"/>
                  </a:moveTo>
                  <a:lnTo>
                    <a:pt x="10593" y="0"/>
                  </a:lnTo>
                  <a:cubicBezTo>
                    <a:pt x="4237" y="0"/>
                    <a:pt x="0" y="4237"/>
                    <a:pt x="0" y="10593"/>
                  </a:cubicBezTo>
                  <a:cubicBezTo>
                    <a:pt x="0" y="16949"/>
                    <a:pt x="5296" y="21186"/>
                    <a:pt x="10593" y="21186"/>
                  </a:cubicBezTo>
                  <a:lnTo>
                    <a:pt x="582239" y="21186"/>
                  </a:lnTo>
                  <a:lnTo>
                    <a:pt x="582239" y="211735"/>
                  </a:lnTo>
                  <a:cubicBezTo>
                    <a:pt x="582239" y="218090"/>
                    <a:pt x="586476" y="222328"/>
                    <a:pt x="592832" y="222328"/>
                  </a:cubicBezTo>
                  <a:cubicBezTo>
                    <a:pt x="599188" y="222328"/>
                    <a:pt x="603425" y="217031"/>
                    <a:pt x="603425" y="211735"/>
                  </a:cubicBezTo>
                  <a:lnTo>
                    <a:pt x="603425" y="10593"/>
                  </a:lnTo>
                  <a:cubicBezTo>
                    <a:pt x="603362" y="4237"/>
                    <a:pt x="599188" y="0"/>
                    <a:pt x="5928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1" name="Google Shape;101;p4"/>
            <p:cNvSpPr/>
            <p:nvPr/>
          </p:nvSpPr>
          <p:spPr>
            <a:xfrm>
              <a:off x="7975066" y="2720330"/>
              <a:ext cx="677513" cy="677513"/>
            </a:xfrm>
            <a:custGeom>
              <a:rect b="b" l="l" r="r" t="t"/>
              <a:pathLst>
                <a:path extrusionOk="0" h="677513" w="677513">
                  <a:moveTo>
                    <a:pt x="666983" y="296416"/>
                  </a:moveTo>
                  <a:cubicBezTo>
                    <a:pt x="660627" y="296416"/>
                    <a:pt x="656390" y="301713"/>
                    <a:pt x="656390" y="307009"/>
                  </a:cubicBezTo>
                  <a:lnTo>
                    <a:pt x="656390" y="550522"/>
                  </a:lnTo>
                  <a:lnTo>
                    <a:pt x="21186" y="550522"/>
                  </a:lnTo>
                  <a:lnTo>
                    <a:pt x="21186" y="21186"/>
                  </a:lnTo>
                  <a:lnTo>
                    <a:pt x="42372" y="21186"/>
                  </a:lnTo>
                  <a:cubicBezTo>
                    <a:pt x="48728" y="21186"/>
                    <a:pt x="52965" y="16949"/>
                    <a:pt x="52965" y="10593"/>
                  </a:cubicBezTo>
                  <a:cubicBezTo>
                    <a:pt x="52965" y="4237"/>
                    <a:pt x="48728" y="0"/>
                    <a:pt x="42372" y="0"/>
                  </a:cubicBezTo>
                  <a:lnTo>
                    <a:pt x="10593" y="0"/>
                  </a:lnTo>
                  <a:cubicBezTo>
                    <a:pt x="4237" y="0"/>
                    <a:pt x="0" y="4237"/>
                    <a:pt x="0" y="10593"/>
                  </a:cubicBezTo>
                  <a:lnTo>
                    <a:pt x="0" y="561053"/>
                  </a:lnTo>
                  <a:cubicBezTo>
                    <a:pt x="0" y="567409"/>
                    <a:pt x="4237" y="571646"/>
                    <a:pt x="10593" y="571646"/>
                  </a:cubicBezTo>
                  <a:lnTo>
                    <a:pt x="95274" y="571646"/>
                  </a:lnTo>
                  <a:lnTo>
                    <a:pt x="95274" y="677513"/>
                  </a:lnTo>
                  <a:lnTo>
                    <a:pt x="179956" y="677513"/>
                  </a:lnTo>
                  <a:lnTo>
                    <a:pt x="179956" y="571646"/>
                  </a:lnTo>
                  <a:lnTo>
                    <a:pt x="497558" y="571646"/>
                  </a:lnTo>
                  <a:lnTo>
                    <a:pt x="497558" y="677513"/>
                  </a:lnTo>
                  <a:lnTo>
                    <a:pt x="582239" y="677513"/>
                  </a:lnTo>
                  <a:lnTo>
                    <a:pt x="582239" y="571646"/>
                  </a:lnTo>
                  <a:lnTo>
                    <a:pt x="666921" y="571646"/>
                  </a:lnTo>
                  <a:cubicBezTo>
                    <a:pt x="673276" y="571646"/>
                    <a:pt x="677513" y="567409"/>
                    <a:pt x="677513" y="561053"/>
                  </a:cubicBezTo>
                  <a:lnTo>
                    <a:pt x="677513" y="307009"/>
                  </a:lnTo>
                  <a:cubicBezTo>
                    <a:pt x="677513" y="300653"/>
                    <a:pt x="673339" y="296416"/>
                    <a:pt x="666983" y="296416"/>
                  </a:cubicBezTo>
                  <a:close/>
                  <a:moveTo>
                    <a:pt x="158832" y="656327"/>
                  </a:moveTo>
                  <a:lnTo>
                    <a:pt x="116460" y="656327"/>
                  </a:lnTo>
                  <a:lnTo>
                    <a:pt x="116460" y="571646"/>
                  </a:lnTo>
                  <a:lnTo>
                    <a:pt x="158832" y="571646"/>
                  </a:lnTo>
                  <a:lnTo>
                    <a:pt x="158832" y="656327"/>
                  </a:lnTo>
                  <a:close/>
                  <a:moveTo>
                    <a:pt x="561115" y="656327"/>
                  </a:moveTo>
                  <a:lnTo>
                    <a:pt x="518744" y="656327"/>
                  </a:lnTo>
                  <a:lnTo>
                    <a:pt x="518744" y="571646"/>
                  </a:lnTo>
                  <a:lnTo>
                    <a:pt x="561115" y="571646"/>
                  </a:lnTo>
                  <a:lnTo>
                    <a:pt x="561115" y="6563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2" name="Google Shape;102;p4"/>
            <p:cNvSpPr/>
            <p:nvPr/>
          </p:nvSpPr>
          <p:spPr>
            <a:xfrm>
              <a:off x="8059748" y="3228481"/>
              <a:ext cx="31778" cy="21185"/>
            </a:xfrm>
            <a:custGeom>
              <a:rect b="b" l="l" r="r" t="t"/>
              <a:pathLst>
                <a:path extrusionOk="0" h="21185" w="31778">
                  <a:moveTo>
                    <a:pt x="10593" y="0"/>
                  </a:moveTo>
                  <a:cubicBezTo>
                    <a:pt x="4237" y="0"/>
                    <a:pt x="0" y="4237"/>
                    <a:pt x="0" y="10593"/>
                  </a:cubicBezTo>
                  <a:cubicBezTo>
                    <a:pt x="0" y="16949"/>
                    <a:pt x="4237" y="21186"/>
                    <a:pt x="10593" y="21186"/>
                  </a:cubicBezTo>
                  <a:lnTo>
                    <a:pt x="21186" y="21186"/>
                  </a:lnTo>
                  <a:cubicBezTo>
                    <a:pt x="27542" y="21186"/>
                    <a:pt x="31779" y="16949"/>
                    <a:pt x="31779" y="10593"/>
                  </a:cubicBezTo>
                  <a:cubicBezTo>
                    <a:pt x="31779" y="4237"/>
                    <a:pt x="27542" y="0"/>
                    <a:pt x="21186" y="0"/>
                  </a:cubicBezTo>
                  <a:lnTo>
                    <a:pt x="1059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3" name="Google Shape;103;p4"/>
            <p:cNvSpPr/>
            <p:nvPr/>
          </p:nvSpPr>
          <p:spPr>
            <a:xfrm>
              <a:off x="8102120" y="3228481"/>
              <a:ext cx="31778" cy="21185"/>
            </a:xfrm>
            <a:custGeom>
              <a:rect b="b" l="l" r="r" t="t"/>
              <a:pathLst>
                <a:path extrusionOk="0" h="21185" w="31778">
                  <a:moveTo>
                    <a:pt x="10593" y="0"/>
                  </a:moveTo>
                  <a:cubicBezTo>
                    <a:pt x="4237" y="0"/>
                    <a:pt x="0" y="4237"/>
                    <a:pt x="0" y="10593"/>
                  </a:cubicBezTo>
                  <a:cubicBezTo>
                    <a:pt x="0" y="16949"/>
                    <a:pt x="4237" y="21186"/>
                    <a:pt x="10593" y="21186"/>
                  </a:cubicBezTo>
                  <a:lnTo>
                    <a:pt x="21186" y="21186"/>
                  </a:lnTo>
                  <a:cubicBezTo>
                    <a:pt x="27542" y="21186"/>
                    <a:pt x="31779" y="16949"/>
                    <a:pt x="31779" y="10593"/>
                  </a:cubicBezTo>
                  <a:cubicBezTo>
                    <a:pt x="31779" y="4237"/>
                    <a:pt x="27542" y="0"/>
                    <a:pt x="21186" y="0"/>
                  </a:cubicBezTo>
                  <a:lnTo>
                    <a:pt x="1059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4" name="Google Shape;104;p4"/>
            <p:cNvSpPr/>
            <p:nvPr/>
          </p:nvSpPr>
          <p:spPr>
            <a:xfrm>
              <a:off x="8017438" y="3228481"/>
              <a:ext cx="31779" cy="21185"/>
            </a:xfrm>
            <a:custGeom>
              <a:rect b="b" l="l" r="r" t="t"/>
              <a:pathLst>
                <a:path extrusionOk="0" h="21185" w="31779">
                  <a:moveTo>
                    <a:pt x="10593" y="0"/>
                  </a:moveTo>
                  <a:cubicBezTo>
                    <a:pt x="4237" y="0"/>
                    <a:pt x="0" y="4237"/>
                    <a:pt x="0" y="10593"/>
                  </a:cubicBezTo>
                  <a:cubicBezTo>
                    <a:pt x="0" y="16949"/>
                    <a:pt x="4237" y="21186"/>
                    <a:pt x="10593" y="21186"/>
                  </a:cubicBezTo>
                  <a:lnTo>
                    <a:pt x="21186" y="21186"/>
                  </a:lnTo>
                  <a:cubicBezTo>
                    <a:pt x="27542" y="21186"/>
                    <a:pt x="31779" y="16949"/>
                    <a:pt x="31779" y="10593"/>
                  </a:cubicBezTo>
                  <a:cubicBezTo>
                    <a:pt x="31779" y="4237"/>
                    <a:pt x="27542" y="0"/>
                    <a:pt x="21186" y="0"/>
                  </a:cubicBezTo>
                  <a:lnTo>
                    <a:pt x="1059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5" name="Google Shape;105;p4"/>
            <p:cNvSpPr/>
            <p:nvPr/>
          </p:nvSpPr>
          <p:spPr>
            <a:xfrm>
              <a:off x="8462031" y="2815605"/>
              <a:ext cx="31778" cy="21185"/>
            </a:xfrm>
            <a:custGeom>
              <a:rect b="b" l="l" r="r" t="t"/>
              <a:pathLst>
                <a:path extrusionOk="0" h="21185" w="31778">
                  <a:moveTo>
                    <a:pt x="21186" y="0"/>
                  </a:moveTo>
                  <a:lnTo>
                    <a:pt x="10593" y="0"/>
                  </a:lnTo>
                  <a:cubicBezTo>
                    <a:pt x="4237" y="0"/>
                    <a:pt x="0" y="4237"/>
                    <a:pt x="0" y="10593"/>
                  </a:cubicBezTo>
                  <a:cubicBezTo>
                    <a:pt x="0" y="16949"/>
                    <a:pt x="4237" y="21186"/>
                    <a:pt x="10593" y="21186"/>
                  </a:cubicBezTo>
                  <a:lnTo>
                    <a:pt x="21186" y="21186"/>
                  </a:lnTo>
                  <a:cubicBezTo>
                    <a:pt x="27542" y="21186"/>
                    <a:pt x="31779" y="16949"/>
                    <a:pt x="31779" y="10593"/>
                  </a:cubicBezTo>
                  <a:cubicBezTo>
                    <a:pt x="31779" y="4237"/>
                    <a:pt x="27542" y="0"/>
                    <a:pt x="2118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6" name="Google Shape;106;p4"/>
            <p:cNvSpPr/>
            <p:nvPr/>
          </p:nvSpPr>
          <p:spPr>
            <a:xfrm>
              <a:off x="8504403" y="2815605"/>
              <a:ext cx="31778" cy="21185"/>
            </a:xfrm>
            <a:custGeom>
              <a:rect b="b" l="l" r="r" t="t"/>
              <a:pathLst>
                <a:path extrusionOk="0" h="21185" w="31778">
                  <a:moveTo>
                    <a:pt x="21186" y="0"/>
                  </a:moveTo>
                  <a:lnTo>
                    <a:pt x="10593" y="0"/>
                  </a:lnTo>
                  <a:cubicBezTo>
                    <a:pt x="4237" y="0"/>
                    <a:pt x="0" y="4237"/>
                    <a:pt x="0" y="10593"/>
                  </a:cubicBezTo>
                  <a:cubicBezTo>
                    <a:pt x="0" y="16949"/>
                    <a:pt x="4237" y="21186"/>
                    <a:pt x="10593" y="21186"/>
                  </a:cubicBezTo>
                  <a:lnTo>
                    <a:pt x="21186" y="21186"/>
                  </a:lnTo>
                  <a:cubicBezTo>
                    <a:pt x="27542" y="21186"/>
                    <a:pt x="31779" y="16949"/>
                    <a:pt x="31779" y="10593"/>
                  </a:cubicBezTo>
                  <a:cubicBezTo>
                    <a:pt x="31779" y="4237"/>
                    <a:pt x="27542" y="0"/>
                    <a:pt x="2118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7" name="Google Shape;107;p4"/>
            <p:cNvSpPr/>
            <p:nvPr/>
          </p:nvSpPr>
          <p:spPr>
            <a:xfrm>
              <a:off x="8419721" y="2815605"/>
              <a:ext cx="31779" cy="21185"/>
            </a:xfrm>
            <a:custGeom>
              <a:rect b="b" l="l" r="r" t="t"/>
              <a:pathLst>
                <a:path extrusionOk="0" h="21185" w="31779">
                  <a:moveTo>
                    <a:pt x="10593" y="21186"/>
                  </a:moveTo>
                  <a:lnTo>
                    <a:pt x="21186" y="21186"/>
                  </a:lnTo>
                  <a:cubicBezTo>
                    <a:pt x="27542" y="21186"/>
                    <a:pt x="31779" y="16949"/>
                    <a:pt x="31779" y="10593"/>
                  </a:cubicBezTo>
                  <a:cubicBezTo>
                    <a:pt x="31779" y="4237"/>
                    <a:pt x="27542" y="0"/>
                    <a:pt x="21186" y="0"/>
                  </a:cubicBezTo>
                  <a:lnTo>
                    <a:pt x="10593" y="0"/>
                  </a:lnTo>
                  <a:cubicBezTo>
                    <a:pt x="4237" y="0"/>
                    <a:pt x="0" y="4237"/>
                    <a:pt x="0" y="10593"/>
                  </a:cubicBezTo>
                  <a:cubicBezTo>
                    <a:pt x="0" y="16949"/>
                    <a:pt x="4237" y="21186"/>
                    <a:pt x="10593" y="211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8" name="Google Shape;108;p4"/>
            <p:cNvSpPr/>
            <p:nvPr/>
          </p:nvSpPr>
          <p:spPr>
            <a:xfrm>
              <a:off x="8631456" y="2963782"/>
              <a:ext cx="21185" cy="31778"/>
            </a:xfrm>
            <a:custGeom>
              <a:rect b="b" l="l" r="r" t="t"/>
              <a:pathLst>
                <a:path extrusionOk="0" h="31778" w="21185">
                  <a:moveTo>
                    <a:pt x="10593" y="0"/>
                  </a:moveTo>
                  <a:cubicBezTo>
                    <a:pt x="4237" y="0"/>
                    <a:pt x="0" y="4237"/>
                    <a:pt x="0" y="10593"/>
                  </a:cubicBezTo>
                  <a:lnTo>
                    <a:pt x="0" y="21186"/>
                  </a:lnTo>
                  <a:cubicBezTo>
                    <a:pt x="0" y="27542"/>
                    <a:pt x="4237" y="31779"/>
                    <a:pt x="10593" y="31779"/>
                  </a:cubicBezTo>
                  <a:cubicBezTo>
                    <a:pt x="16949" y="31779"/>
                    <a:pt x="21186" y="27542"/>
                    <a:pt x="21186" y="21186"/>
                  </a:cubicBezTo>
                  <a:lnTo>
                    <a:pt x="21186" y="10593"/>
                  </a:lnTo>
                  <a:cubicBezTo>
                    <a:pt x="21123" y="4237"/>
                    <a:pt x="16949" y="0"/>
                    <a:pt x="1059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09" name="Google Shape;109;p4"/>
            <p:cNvSpPr/>
            <p:nvPr/>
          </p:nvSpPr>
          <p:spPr>
            <a:xfrm>
              <a:off x="8028031" y="2773233"/>
              <a:ext cx="550522" cy="434062"/>
            </a:xfrm>
            <a:custGeom>
              <a:rect b="b" l="l" r="r" t="t"/>
              <a:pathLst>
                <a:path extrusionOk="0" h="434062" w="550522">
                  <a:moveTo>
                    <a:pt x="10593" y="127053"/>
                  </a:moveTo>
                  <a:lnTo>
                    <a:pt x="21186" y="127053"/>
                  </a:lnTo>
                  <a:lnTo>
                    <a:pt x="21186" y="317602"/>
                  </a:lnTo>
                  <a:lnTo>
                    <a:pt x="10593" y="317602"/>
                  </a:lnTo>
                  <a:cubicBezTo>
                    <a:pt x="4237" y="317602"/>
                    <a:pt x="0" y="321839"/>
                    <a:pt x="0" y="328195"/>
                  </a:cubicBezTo>
                  <a:cubicBezTo>
                    <a:pt x="0" y="334551"/>
                    <a:pt x="4237" y="338788"/>
                    <a:pt x="10593" y="338788"/>
                  </a:cubicBezTo>
                  <a:lnTo>
                    <a:pt x="21186" y="338788"/>
                  </a:lnTo>
                  <a:lnTo>
                    <a:pt x="21186" y="423469"/>
                  </a:lnTo>
                  <a:cubicBezTo>
                    <a:pt x="21186" y="429825"/>
                    <a:pt x="25423" y="434062"/>
                    <a:pt x="31779" y="434062"/>
                  </a:cubicBezTo>
                  <a:lnTo>
                    <a:pt x="539930" y="434062"/>
                  </a:lnTo>
                  <a:cubicBezTo>
                    <a:pt x="546285" y="434062"/>
                    <a:pt x="550522" y="429825"/>
                    <a:pt x="550522" y="423469"/>
                  </a:cubicBezTo>
                  <a:lnTo>
                    <a:pt x="550522" y="10593"/>
                  </a:lnTo>
                  <a:cubicBezTo>
                    <a:pt x="550522" y="4237"/>
                    <a:pt x="546285" y="0"/>
                    <a:pt x="539930" y="0"/>
                  </a:cubicBezTo>
                  <a:lnTo>
                    <a:pt x="31779" y="0"/>
                  </a:lnTo>
                  <a:cubicBezTo>
                    <a:pt x="25423" y="0"/>
                    <a:pt x="21186" y="4237"/>
                    <a:pt x="21186" y="10593"/>
                  </a:cubicBezTo>
                  <a:lnTo>
                    <a:pt x="21186" y="105867"/>
                  </a:lnTo>
                  <a:lnTo>
                    <a:pt x="10593" y="105867"/>
                  </a:lnTo>
                  <a:cubicBezTo>
                    <a:pt x="4237" y="105867"/>
                    <a:pt x="0" y="110104"/>
                    <a:pt x="0" y="116460"/>
                  </a:cubicBezTo>
                  <a:cubicBezTo>
                    <a:pt x="0" y="122816"/>
                    <a:pt x="4237" y="127053"/>
                    <a:pt x="10593" y="127053"/>
                  </a:cubicBezTo>
                  <a:close/>
                  <a:moveTo>
                    <a:pt x="42309" y="338788"/>
                  </a:moveTo>
                  <a:lnTo>
                    <a:pt x="52902" y="338788"/>
                  </a:lnTo>
                  <a:cubicBezTo>
                    <a:pt x="59258" y="338788"/>
                    <a:pt x="63495" y="334551"/>
                    <a:pt x="63495" y="328195"/>
                  </a:cubicBezTo>
                  <a:cubicBezTo>
                    <a:pt x="63495" y="321839"/>
                    <a:pt x="59258" y="317602"/>
                    <a:pt x="52902" y="317602"/>
                  </a:cubicBezTo>
                  <a:lnTo>
                    <a:pt x="42309" y="317602"/>
                  </a:lnTo>
                  <a:lnTo>
                    <a:pt x="42309" y="127053"/>
                  </a:lnTo>
                  <a:lnTo>
                    <a:pt x="52902" y="127053"/>
                  </a:lnTo>
                  <a:cubicBezTo>
                    <a:pt x="59258" y="127053"/>
                    <a:pt x="63495" y="122816"/>
                    <a:pt x="63495" y="116460"/>
                  </a:cubicBezTo>
                  <a:cubicBezTo>
                    <a:pt x="63495" y="110104"/>
                    <a:pt x="59258" y="105867"/>
                    <a:pt x="52902" y="105867"/>
                  </a:cubicBezTo>
                  <a:lnTo>
                    <a:pt x="42309" y="105867"/>
                  </a:lnTo>
                  <a:lnTo>
                    <a:pt x="42309" y="21186"/>
                  </a:lnTo>
                  <a:lnTo>
                    <a:pt x="529274" y="21186"/>
                  </a:lnTo>
                  <a:lnTo>
                    <a:pt x="529274" y="412876"/>
                  </a:lnTo>
                  <a:lnTo>
                    <a:pt x="42309" y="412876"/>
                  </a:lnTo>
                  <a:lnTo>
                    <a:pt x="42309" y="33878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10" name="Google Shape;110;p4"/>
            <p:cNvSpPr/>
            <p:nvPr/>
          </p:nvSpPr>
          <p:spPr>
            <a:xfrm>
              <a:off x="8219543" y="2879038"/>
              <a:ext cx="190522" cy="232920"/>
            </a:xfrm>
            <a:custGeom>
              <a:rect b="b" l="l" r="r" t="t"/>
              <a:pathLst>
                <a:path extrusionOk="0" h="232920" w="190522">
                  <a:moveTo>
                    <a:pt x="180051" y="74151"/>
                  </a:moveTo>
                  <a:lnTo>
                    <a:pt x="158865" y="74151"/>
                  </a:lnTo>
                  <a:lnTo>
                    <a:pt x="158865" y="39194"/>
                  </a:lnTo>
                  <a:cubicBezTo>
                    <a:pt x="158865" y="18008"/>
                    <a:pt x="140858" y="0"/>
                    <a:pt x="119672" y="0"/>
                  </a:cubicBezTo>
                  <a:lnTo>
                    <a:pt x="69947" y="0"/>
                  </a:lnTo>
                  <a:cubicBezTo>
                    <a:pt x="48761" y="0"/>
                    <a:pt x="31812" y="16949"/>
                    <a:pt x="31812" y="38135"/>
                  </a:cubicBezTo>
                  <a:lnTo>
                    <a:pt x="31812" y="74151"/>
                  </a:lnTo>
                  <a:lnTo>
                    <a:pt x="10626" y="74151"/>
                  </a:lnTo>
                  <a:cubicBezTo>
                    <a:pt x="4270" y="74151"/>
                    <a:pt x="33" y="78388"/>
                    <a:pt x="33" y="84744"/>
                  </a:cubicBezTo>
                  <a:lnTo>
                    <a:pt x="33" y="182137"/>
                  </a:lnTo>
                  <a:cubicBezTo>
                    <a:pt x="-1026" y="208619"/>
                    <a:pt x="23338" y="232921"/>
                    <a:pt x="50817" y="232921"/>
                  </a:cubicBezTo>
                  <a:lnTo>
                    <a:pt x="138676" y="232921"/>
                  </a:lnTo>
                  <a:cubicBezTo>
                    <a:pt x="166218" y="232921"/>
                    <a:pt x="190520" y="208557"/>
                    <a:pt x="190520" y="182137"/>
                  </a:cubicBezTo>
                  <a:lnTo>
                    <a:pt x="190520" y="84744"/>
                  </a:lnTo>
                  <a:cubicBezTo>
                    <a:pt x="190644" y="78388"/>
                    <a:pt x="186407" y="74151"/>
                    <a:pt x="180051" y="74151"/>
                  </a:cubicBezTo>
                  <a:close/>
                  <a:moveTo>
                    <a:pt x="51939" y="38197"/>
                  </a:moveTo>
                  <a:cubicBezTo>
                    <a:pt x="51939" y="28663"/>
                    <a:pt x="59354" y="21248"/>
                    <a:pt x="68887" y="21248"/>
                  </a:cubicBezTo>
                  <a:lnTo>
                    <a:pt x="118612" y="21248"/>
                  </a:lnTo>
                  <a:cubicBezTo>
                    <a:pt x="128146" y="21248"/>
                    <a:pt x="136620" y="28663"/>
                    <a:pt x="136620" y="39256"/>
                  </a:cubicBezTo>
                  <a:lnTo>
                    <a:pt x="136620" y="74213"/>
                  </a:lnTo>
                  <a:lnTo>
                    <a:pt x="51939" y="74213"/>
                  </a:lnTo>
                  <a:lnTo>
                    <a:pt x="51939" y="38197"/>
                  </a:lnTo>
                  <a:close/>
                  <a:moveTo>
                    <a:pt x="168399" y="182137"/>
                  </a:moveTo>
                  <a:cubicBezTo>
                    <a:pt x="168399" y="198026"/>
                    <a:pt x="153569" y="211797"/>
                    <a:pt x="137680" y="211797"/>
                  </a:cubicBezTo>
                  <a:lnTo>
                    <a:pt x="49820" y="211797"/>
                  </a:lnTo>
                  <a:cubicBezTo>
                    <a:pt x="33931" y="211797"/>
                    <a:pt x="19101" y="196967"/>
                    <a:pt x="19101" y="182137"/>
                  </a:cubicBezTo>
                  <a:lnTo>
                    <a:pt x="19101" y="95337"/>
                  </a:lnTo>
                  <a:lnTo>
                    <a:pt x="20160" y="95337"/>
                  </a:lnTo>
                  <a:lnTo>
                    <a:pt x="41346" y="95337"/>
                  </a:lnTo>
                  <a:lnTo>
                    <a:pt x="147213" y="95337"/>
                  </a:lnTo>
                  <a:lnTo>
                    <a:pt x="168399" y="95337"/>
                  </a:lnTo>
                  <a:lnTo>
                    <a:pt x="168399" y="18213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11" name="Google Shape;111;p4"/>
            <p:cNvSpPr/>
            <p:nvPr/>
          </p:nvSpPr>
          <p:spPr>
            <a:xfrm>
              <a:off x="8275719" y="2983908"/>
              <a:ext cx="76269" cy="96395"/>
            </a:xfrm>
            <a:custGeom>
              <a:rect b="b" l="l" r="r" t="t"/>
              <a:pathLst>
                <a:path extrusionOk="0" h="96395" w="76269">
                  <a:moveTo>
                    <a:pt x="38135" y="0"/>
                  </a:moveTo>
                  <a:cubicBezTo>
                    <a:pt x="16949" y="0"/>
                    <a:pt x="0" y="16949"/>
                    <a:pt x="0" y="38135"/>
                  </a:cubicBezTo>
                  <a:cubicBezTo>
                    <a:pt x="0" y="55083"/>
                    <a:pt x="11652" y="68854"/>
                    <a:pt x="27542" y="74151"/>
                  </a:cubicBezTo>
                  <a:lnTo>
                    <a:pt x="27542" y="85803"/>
                  </a:lnTo>
                  <a:cubicBezTo>
                    <a:pt x="27542" y="92159"/>
                    <a:pt x="31779" y="96396"/>
                    <a:pt x="38135" y="96396"/>
                  </a:cubicBezTo>
                  <a:cubicBezTo>
                    <a:pt x="44491" y="96396"/>
                    <a:pt x="48728" y="92159"/>
                    <a:pt x="48728" y="85803"/>
                  </a:cubicBezTo>
                  <a:lnTo>
                    <a:pt x="48728" y="74151"/>
                  </a:lnTo>
                  <a:cubicBezTo>
                    <a:pt x="64617" y="69914"/>
                    <a:pt x="76269" y="56143"/>
                    <a:pt x="76269" y="38135"/>
                  </a:cubicBezTo>
                  <a:cubicBezTo>
                    <a:pt x="76269" y="16949"/>
                    <a:pt x="59321" y="0"/>
                    <a:pt x="38135" y="0"/>
                  </a:cubicBezTo>
                  <a:close/>
                  <a:moveTo>
                    <a:pt x="38135" y="54024"/>
                  </a:moveTo>
                  <a:cubicBezTo>
                    <a:pt x="28601" y="54024"/>
                    <a:pt x="21186" y="47668"/>
                    <a:pt x="21186" y="38135"/>
                  </a:cubicBezTo>
                  <a:cubicBezTo>
                    <a:pt x="21186" y="28601"/>
                    <a:pt x="28601" y="21186"/>
                    <a:pt x="38135" y="21186"/>
                  </a:cubicBezTo>
                  <a:cubicBezTo>
                    <a:pt x="47668" y="21186"/>
                    <a:pt x="55084" y="28601"/>
                    <a:pt x="55084" y="38135"/>
                  </a:cubicBezTo>
                  <a:cubicBezTo>
                    <a:pt x="55084" y="47668"/>
                    <a:pt x="47668" y="54024"/>
                    <a:pt x="38135" y="540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12" name="Google Shape;112;p4"/>
            <p:cNvSpPr/>
            <p:nvPr/>
          </p:nvSpPr>
          <p:spPr>
            <a:xfrm>
              <a:off x="8149788" y="2836791"/>
              <a:ext cx="328132" cy="328132"/>
            </a:xfrm>
            <a:custGeom>
              <a:rect b="b" l="l" r="r" t="t"/>
              <a:pathLst>
                <a:path extrusionOk="0" h="328132" w="328132">
                  <a:moveTo>
                    <a:pt x="164066" y="0"/>
                  </a:moveTo>
                  <a:cubicBezTo>
                    <a:pt x="74089" y="0"/>
                    <a:pt x="0" y="74089"/>
                    <a:pt x="0" y="164066"/>
                  </a:cubicBezTo>
                  <a:cubicBezTo>
                    <a:pt x="0" y="254044"/>
                    <a:pt x="74089" y="328133"/>
                    <a:pt x="164066" y="328133"/>
                  </a:cubicBezTo>
                  <a:cubicBezTo>
                    <a:pt x="254044" y="328133"/>
                    <a:pt x="328133" y="254044"/>
                    <a:pt x="328133" y="164066"/>
                  </a:cubicBezTo>
                  <a:cubicBezTo>
                    <a:pt x="328133" y="74089"/>
                    <a:pt x="254044" y="0"/>
                    <a:pt x="164066" y="0"/>
                  </a:cubicBezTo>
                  <a:close/>
                  <a:moveTo>
                    <a:pt x="164066" y="305950"/>
                  </a:moveTo>
                  <a:cubicBezTo>
                    <a:pt x="85741" y="305950"/>
                    <a:pt x="22183" y="242454"/>
                    <a:pt x="22183" y="164066"/>
                  </a:cubicBezTo>
                  <a:cubicBezTo>
                    <a:pt x="22183" y="85678"/>
                    <a:pt x="85678" y="22183"/>
                    <a:pt x="164066" y="22183"/>
                  </a:cubicBezTo>
                  <a:cubicBezTo>
                    <a:pt x="242454" y="22183"/>
                    <a:pt x="305950" y="85678"/>
                    <a:pt x="305950" y="164066"/>
                  </a:cubicBezTo>
                  <a:cubicBezTo>
                    <a:pt x="305950" y="242454"/>
                    <a:pt x="242392" y="305950"/>
                    <a:pt x="164066" y="3059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grpSp>
      <p:pic>
        <p:nvPicPr>
          <p:cNvPr id="113" name="Google Shape;113;p4"/>
          <p:cNvPicPr preferRelativeResize="0"/>
          <p:nvPr/>
        </p:nvPicPr>
        <p:blipFill>
          <a:blip r:embed="rId3">
            <a:alphaModFix/>
          </a:blip>
          <a:stretch>
            <a:fillRect/>
          </a:stretch>
        </p:blipFill>
        <p:spPr>
          <a:xfrm>
            <a:off x="1922400" y="2632050"/>
            <a:ext cx="939150" cy="939150"/>
          </a:xfrm>
          <a:prstGeom prst="rect">
            <a:avLst/>
          </a:prstGeom>
          <a:noFill/>
          <a:ln>
            <a:noFill/>
          </a:ln>
        </p:spPr>
      </p:pic>
      <p:pic>
        <p:nvPicPr>
          <p:cNvPr id="114" name="Google Shape;114;p4"/>
          <p:cNvPicPr preferRelativeResize="0"/>
          <p:nvPr/>
        </p:nvPicPr>
        <p:blipFill>
          <a:blip r:embed="rId4">
            <a:alphaModFix/>
          </a:blip>
          <a:stretch>
            <a:fillRect/>
          </a:stretch>
        </p:blipFill>
        <p:spPr>
          <a:xfrm>
            <a:off x="9330450" y="2632048"/>
            <a:ext cx="939150" cy="93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a0bf2d1fcd_0_6"/>
          <p:cNvSpPr txBox="1"/>
          <p:nvPr/>
        </p:nvSpPr>
        <p:spPr>
          <a:xfrm>
            <a:off x="5492313" y="492943"/>
            <a:ext cx="1207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Roboto"/>
                <a:ea typeface="Roboto"/>
                <a:cs typeface="Roboto"/>
                <a:sym typeface="Roboto"/>
              </a:rPr>
              <a:t>APIs</a:t>
            </a:r>
            <a:endParaRPr/>
          </a:p>
        </p:txBody>
      </p:sp>
      <p:grpSp>
        <p:nvGrpSpPr>
          <p:cNvPr id="120" name="Google Shape;120;g2a0bf2d1fcd_0_6"/>
          <p:cNvGrpSpPr/>
          <p:nvPr/>
        </p:nvGrpSpPr>
        <p:grpSpPr>
          <a:xfrm>
            <a:off x="3175875" y="2196148"/>
            <a:ext cx="2998500" cy="3919901"/>
            <a:chOff x="681944" y="2237238"/>
            <a:chExt cx="2998500" cy="3919901"/>
          </a:xfrm>
        </p:grpSpPr>
        <p:sp>
          <p:nvSpPr>
            <p:cNvPr id="121" name="Google Shape;121;g2a0bf2d1fcd_0_6"/>
            <p:cNvSpPr/>
            <p:nvPr/>
          </p:nvSpPr>
          <p:spPr>
            <a:xfrm flipH="1" rot="10800000">
              <a:off x="1261498" y="2237238"/>
              <a:ext cx="1839300" cy="1839300"/>
            </a:xfrm>
            <a:prstGeom prst="ellipse">
              <a:avLst/>
            </a:prstGeom>
            <a:solidFill>
              <a:schemeClr val="lt2"/>
            </a:solidFill>
            <a:ln cap="flat" cmpd="sng" w="254000">
              <a:solidFill>
                <a:schemeClr val="accent1">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22" name="Google Shape;122;g2a0bf2d1fcd_0_6"/>
            <p:cNvSpPr/>
            <p:nvPr/>
          </p:nvSpPr>
          <p:spPr>
            <a:xfrm>
              <a:off x="681944" y="5101439"/>
              <a:ext cx="2998500" cy="1055700"/>
            </a:xfrm>
            <a:prstGeom prst="rect">
              <a:avLst/>
            </a:prstGeom>
            <a:noFill/>
            <a:ln>
              <a:noFill/>
            </a:ln>
          </p:spPr>
          <p:txBody>
            <a:bodyPr anchorCtr="0" anchor="t" bIns="45700" lIns="91425" spcFirstLastPara="1" rIns="91425" wrap="square" tIns="45700">
              <a:noAutofit/>
            </a:bodyPr>
            <a:lstStyle/>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ChatBot </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Dialogflow API</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Google Chat API</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Bot Libre</a:t>
              </a:r>
              <a:endParaRPr sz="1500">
                <a:solidFill>
                  <a:srgbClr val="333333"/>
                </a:solidFill>
                <a:highlight>
                  <a:srgbClr val="FFFFFF"/>
                </a:highlight>
                <a:latin typeface="Roboto"/>
                <a:ea typeface="Roboto"/>
                <a:cs typeface="Roboto"/>
                <a:sym typeface="Roboto"/>
              </a:endParaRPr>
            </a:p>
            <a:p>
              <a:pPr indent="-323850" lvl="0" marL="457200" rtl="0" algn="l">
                <a:lnSpc>
                  <a:spcPct val="110000"/>
                </a:lnSpc>
                <a:spcBef>
                  <a:spcPts val="0"/>
                </a:spcBef>
                <a:spcAft>
                  <a:spcPts val="0"/>
                </a:spcAft>
                <a:buClr>
                  <a:srgbClr val="333333"/>
                </a:buClr>
                <a:buSzPts val="1500"/>
                <a:buFont typeface="Roboto"/>
                <a:buChar char="●"/>
              </a:pPr>
              <a:r>
                <a:rPr lang="en-US" sz="1500">
                  <a:solidFill>
                    <a:srgbClr val="333333"/>
                  </a:solidFill>
                  <a:highlight>
                    <a:srgbClr val="FFFFFF"/>
                  </a:highlight>
                  <a:latin typeface="Roboto"/>
                  <a:ea typeface="Roboto"/>
                  <a:cs typeface="Roboto"/>
                  <a:sym typeface="Roboto"/>
                </a:rPr>
                <a:t>Wit.ai</a:t>
              </a:r>
              <a:endParaRPr sz="1500">
                <a:solidFill>
                  <a:srgbClr val="333333"/>
                </a:solidFill>
                <a:highlight>
                  <a:srgbClr val="FFFFFF"/>
                </a:highlight>
                <a:latin typeface="Roboto"/>
                <a:ea typeface="Roboto"/>
                <a:cs typeface="Roboto"/>
                <a:sym typeface="Roboto"/>
              </a:endParaRPr>
            </a:p>
            <a:p>
              <a:pPr indent="0" lvl="0" marL="457200" rtl="0" algn="l">
                <a:lnSpc>
                  <a:spcPct val="110000"/>
                </a:lnSpc>
                <a:spcBef>
                  <a:spcPts val="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0" rtl="0" algn="l">
                <a:lnSpc>
                  <a:spcPct val="110000"/>
                </a:lnSpc>
                <a:spcBef>
                  <a:spcPts val="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457200" marR="0" rtl="0" algn="ctr">
                <a:lnSpc>
                  <a:spcPct val="150000"/>
                </a:lnSpc>
                <a:spcBef>
                  <a:spcPts val="0"/>
                </a:spcBef>
                <a:spcAft>
                  <a:spcPts val="0"/>
                </a:spcAft>
                <a:buNone/>
              </a:pPr>
              <a:r>
                <a:t/>
              </a:r>
              <a:endParaRPr>
                <a:solidFill>
                  <a:srgbClr val="3F3F3F"/>
                </a:solidFill>
                <a:latin typeface="Roboto"/>
                <a:ea typeface="Roboto"/>
                <a:cs typeface="Roboto"/>
                <a:sym typeface="Roboto"/>
              </a:endParaRPr>
            </a:p>
          </p:txBody>
        </p:sp>
        <p:sp>
          <p:nvSpPr>
            <p:cNvPr id="123" name="Google Shape;123;g2a0bf2d1fcd_0_6"/>
            <p:cNvSpPr txBox="1"/>
            <p:nvPr/>
          </p:nvSpPr>
          <p:spPr>
            <a:xfrm>
              <a:off x="1143207" y="4362540"/>
              <a:ext cx="2076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262626"/>
                  </a:solidFill>
                  <a:latin typeface="Poppins"/>
                  <a:ea typeface="Poppins"/>
                  <a:cs typeface="Poppins"/>
                  <a:sym typeface="Poppins"/>
                </a:rPr>
                <a:t>Chatbot </a:t>
              </a:r>
              <a:r>
                <a:rPr b="1" lang="en-US">
                  <a:solidFill>
                    <a:srgbClr val="262626"/>
                  </a:solidFill>
                  <a:latin typeface="Poppins"/>
                  <a:ea typeface="Poppins"/>
                  <a:cs typeface="Poppins"/>
                  <a:sym typeface="Poppins"/>
                </a:rPr>
                <a:t>APIs</a:t>
              </a:r>
              <a:endParaRPr b="1"/>
            </a:p>
          </p:txBody>
        </p:sp>
      </p:grpSp>
      <p:grpSp>
        <p:nvGrpSpPr>
          <p:cNvPr id="124" name="Google Shape;124;g2a0bf2d1fcd_0_6"/>
          <p:cNvGrpSpPr/>
          <p:nvPr/>
        </p:nvGrpSpPr>
        <p:grpSpPr>
          <a:xfrm>
            <a:off x="6882750" y="2196148"/>
            <a:ext cx="2998500" cy="4130651"/>
            <a:chOff x="681954" y="2237238"/>
            <a:chExt cx="2998500" cy="4130651"/>
          </a:xfrm>
        </p:grpSpPr>
        <p:sp>
          <p:nvSpPr>
            <p:cNvPr id="125" name="Google Shape;125;g2a0bf2d1fcd_0_6"/>
            <p:cNvSpPr/>
            <p:nvPr/>
          </p:nvSpPr>
          <p:spPr>
            <a:xfrm flipH="1" rot="10800000">
              <a:off x="1261498" y="2237238"/>
              <a:ext cx="1839300" cy="1839300"/>
            </a:xfrm>
            <a:prstGeom prst="ellipse">
              <a:avLst/>
            </a:prstGeom>
            <a:solidFill>
              <a:schemeClr val="lt2"/>
            </a:solidFill>
            <a:ln cap="flat" cmpd="sng" w="254000">
              <a:solidFill>
                <a:schemeClr val="accent2">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26" name="Google Shape;126;g2a0bf2d1fcd_0_6"/>
            <p:cNvSpPr/>
            <p:nvPr/>
          </p:nvSpPr>
          <p:spPr>
            <a:xfrm>
              <a:off x="681954" y="4986389"/>
              <a:ext cx="2998500" cy="1381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OpenAPI</a:t>
              </a:r>
              <a:endParaRPr>
                <a:solidFill>
                  <a:srgbClr val="3F3F3F"/>
                </a:solidFill>
                <a:latin typeface="Roboto"/>
                <a:ea typeface="Roboto"/>
                <a:cs typeface="Roboto"/>
                <a:sym typeface="Roboto"/>
              </a:endParaRPr>
            </a:p>
            <a:p>
              <a:pPr indent="-317500" lvl="0" marL="457200" marR="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ImgCreator</a:t>
              </a:r>
              <a:endParaRPr>
                <a:solidFill>
                  <a:srgbClr val="3F3F3F"/>
                </a:solidFill>
                <a:latin typeface="Roboto"/>
                <a:ea typeface="Roboto"/>
                <a:cs typeface="Roboto"/>
                <a:sym typeface="Roboto"/>
              </a:endParaRPr>
            </a:p>
            <a:p>
              <a:pPr indent="-317500" lvl="0" marL="457200" marR="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ZMO.AI</a:t>
              </a:r>
              <a:endParaRPr>
                <a:solidFill>
                  <a:srgbClr val="3F3F3F"/>
                </a:solidFill>
                <a:latin typeface="Roboto"/>
                <a:ea typeface="Roboto"/>
                <a:cs typeface="Roboto"/>
                <a:sym typeface="Roboto"/>
              </a:endParaRPr>
            </a:p>
            <a:p>
              <a:pPr indent="-317500" lvl="0" marL="457200" marR="0" rtl="0" algn="l">
                <a:lnSpc>
                  <a:spcPct val="150000"/>
                </a:lnSpc>
                <a:spcBef>
                  <a:spcPts val="0"/>
                </a:spcBef>
                <a:spcAft>
                  <a:spcPts val="0"/>
                </a:spcAft>
                <a:buClr>
                  <a:srgbClr val="3F3F3F"/>
                </a:buClr>
                <a:buSzPts val="1400"/>
                <a:buFont typeface="Roboto"/>
                <a:buChar char="●"/>
              </a:pPr>
              <a:r>
                <a:rPr lang="en-US">
                  <a:solidFill>
                    <a:srgbClr val="3F3F3F"/>
                  </a:solidFill>
                  <a:latin typeface="Roboto"/>
                  <a:ea typeface="Roboto"/>
                  <a:cs typeface="Roboto"/>
                  <a:sym typeface="Roboto"/>
                </a:rPr>
                <a:t>Midjourney</a:t>
              </a:r>
              <a:endParaRPr>
                <a:solidFill>
                  <a:srgbClr val="3F3F3F"/>
                </a:solidFill>
                <a:latin typeface="Roboto"/>
                <a:ea typeface="Roboto"/>
                <a:cs typeface="Roboto"/>
                <a:sym typeface="Roboto"/>
              </a:endParaRPr>
            </a:p>
          </p:txBody>
        </p:sp>
        <p:sp>
          <p:nvSpPr>
            <p:cNvPr id="127" name="Google Shape;127;g2a0bf2d1fcd_0_6"/>
            <p:cNvSpPr txBox="1"/>
            <p:nvPr/>
          </p:nvSpPr>
          <p:spPr>
            <a:xfrm>
              <a:off x="1438854" y="4304590"/>
              <a:ext cx="1662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262626"/>
                  </a:solidFill>
                  <a:latin typeface="Poppins"/>
                  <a:ea typeface="Poppins"/>
                  <a:cs typeface="Poppins"/>
                  <a:sym typeface="Poppins"/>
                </a:rPr>
                <a:t>Image Generator </a:t>
              </a:r>
              <a:r>
                <a:rPr b="1" lang="en-US">
                  <a:solidFill>
                    <a:srgbClr val="262626"/>
                  </a:solidFill>
                  <a:latin typeface="Poppins"/>
                  <a:ea typeface="Poppins"/>
                  <a:cs typeface="Poppins"/>
                  <a:sym typeface="Poppins"/>
                </a:rPr>
                <a:t> APIs</a:t>
              </a:r>
              <a:endParaRPr b="1"/>
            </a:p>
          </p:txBody>
        </p:sp>
      </p:grpSp>
      <p:pic>
        <p:nvPicPr>
          <p:cNvPr id="128" name="Google Shape;128;g2a0bf2d1fcd_0_6"/>
          <p:cNvPicPr preferRelativeResize="0"/>
          <p:nvPr/>
        </p:nvPicPr>
        <p:blipFill>
          <a:blip r:embed="rId3">
            <a:alphaModFix/>
          </a:blip>
          <a:stretch>
            <a:fillRect/>
          </a:stretch>
        </p:blipFill>
        <p:spPr>
          <a:xfrm>
            <a:off x="4170076" y="2722261"/>
            <a:ext cx="940325" cy="940349"/>
          </a:xfrm>
          <a:prstGeom prst="rect">
            <a:avLst/>
          </a:prstGeom>
          <a:noFill/>
          <a:ln>
            <a:noFill/>
          </a:ln>
        </p:spPr>
      </p:pic>
      <p:pic>
        <p:nvPicPr>
          <p:cNvPr id="129" name="Google Shape;129;g2a0bf2d1fcd_0_6"/>
          <p:cNvPicPr preferRelativeResize="0"/>
          <p:nvPr/>
        </p:nvPicPr>
        <p:blipFill>
          <a:blip r:embed="rId4">
            <a:alphaModFix/>
          </a:blip>
          <a:stretch>
            <a:fillRect/>
          </a:stretch>
        </p:blipFill>
        <p:spPr>
          <a:xfrm>
            <a:off x="7956575" y="2690829"/>
            <a:ext cx="850825" cy="85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2a05fadf5da_0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p9"/>
          <p:cNvGrpSpPr/>
          <p:nvPr/>
        </p:nvGrpSpPr>
        <p:grpSpPr>
          <a:xfrm>
            <a:off x="1431627" y="731675"/>
            <a:ext cx="10071733" cy="3537924"/>
            <a:chOff x="889069" y="897190"/>
            <a:chExt cx="6321303" cy="2652913"/>
          </a:xfrm>
        </p:grpSpPr>
        <p:sp>
          <p:nvSpPr>
            <p:cNvPr id="140" name="Google Shape;140;p9"/>
            <p:cNvSpPr txBox="1"/>
            <p:nvPr/>
          </p:nvSpPr>
          <p:spPr>
            <a:xfrm>
              <a:off x="889072" y="897190"/>
              <a:ext cx="6321300" cy="6231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Poppins"/>
                  <a:ea typeface="Poppins"/>
                  <a:cs typeface="Poppins"/>
                  <a:sym typeface="Poppins"/>
                </a:rPr>
                <a:t>Mock-ups/Prototype</a:t>
              </a:r>
              <a:endParaRPr sz="4800"/>
            </a:p>
          </p:txBody>
        </p:sp>
        <p:grpSp>
          <p:nvGrpSpPr>
            <p:cNvPr id="141" name="Google Shape;141;p9"/>
            <p:cNvGrpSpPr/>
            <p:nvPr/>
          </p:nvGrpSpPr>
          <p:grpSpPr>
            <a:xfrm>
              <a:off x="889069" y="1490339"/>
              <a:ext cx="4721796" cy="2059764"/>
              <a:chOff x="889069" y="1331381"/>
              <a:chExt cx="4721796" cy="2059764"/>
            </a:xfrm>
          </p:grpSpPr>
          <p:cxnSp>
            <p:nvCxnSpPr>
              <p:cNvPr id="142" name="Google Shape;142;p9"/>
              <p:cNvCxnSpPr/>
              <p:nvPr/>
            </p:nvCxnSpPr>
            <p:spPr>
              <a:xfrm>
                <a:off x="2271865" y="1331381"/>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cxnSp>
            <p:nvCxnSpPr>
              <p:cNvPr id="143" name="Google Shape;143;p9"/>
              <p:cNvCxnSpPr/>
              <p:nvPr/>
            </p:nvCxnSpPr>
            <p:spPr>
              <a:xfrm>
                <a:off x="889069" y="3391145"/>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grpSp>
      </p:grpSp>
      <p:sp>
        <p:nvSpPr>
          <p:cNvPr id="144" name="Google Shape;144;p9"/>
          <p:cNvSpPr txBox="1"/>
          <p:nvPr/>
        </p:nvSpPr>
        <p:spPr>
          <a:xfrm>
            <a:off x="2177475" y="3269600"/>
            <a:ext cx="9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hlink"/>
                </a:solidFill>
                <a:hlinkClick r:id="rId3"/>
              </a:rPr>
              <a:t>Click here for the </a:t>
            </a:r>
            <a:r>
              <a:rPr b="1" lang="en-US" sz="1700" u="sng">
                <a:solidFill>
                  <a:schemeClr val="hlink"/>
                </a:solidFill>
                <a:hlinkClick r:id="rId4"/>
              </a:rPr>
              <a:t>Figma </a:t>
            </a:r>
            <a:r>
              <a:rPr b="1" lang="en-US" sz="1700" u="sng">
                <a:solidFill>
                  <a:schemeClr val="hlink"/>
                </a:solidFill>
                <a:hlinkClick r:id="rId5"/>
              </a:rPr>
              <a:t>version</a:t>
            </a:r>
            <a:r>
              <a:rPr b="1" lang="en-US" sz="1700" u="sng">
                <a:solidFill>
                  <a:schemeClr val="hlink"/>
                </a:solidFill>
                <a:hlinkClick r:id="rId6"/>
              </a:rPr>
              <a:t> of the mock-ups/ prototype.</a:t>
            </a:r>
            <a:endParaRPr b="1" sz="1700"/>
          </a:p>
        </p:txBody>
      </p:sp>
      <p:pic>
        <p:nvPicPr>
          <p:cNvPr id="145" name="Google Shape;145;p9"/>
          <p:cNvPicPr preferRelativeResize="0"/>
          <p:nvPr/>
        </p:nvPicPr>
        <p:blipFill>
          <a:blip r:embed="rId7">
            <a:alphaModFix/>
          </a:blip>
          <a:stretch>
            <a:fillRect/>
          </a:stretch>
        </p:blipFill>
        <p:spPr>
          <a:xfrm>
            <a:off x="540100" y="3043850"/>
            <a:ext cx="1371924" cy="104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62d9d8978a_2_0"/>
          <p:cNvSpPr/>
          <p:nvPr/>
        </p:nvSpPr>
        <p:spPr>
          <a:xfrm>
            <a:off x="6845540" y="0"/>
            <a:ext cx="4191906" cy="6395516"/>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51" name="Google Shape;151;g262d9d8978a_2_0"/>
          <p:cNvGrpSpPr/>
          <p:nvPr/>
        </p:nvGrpSpPr>
        <p:grpSpPr>
          <a:xfrm>
            <a:off x="1412924" y="857012"/>
            <a:ext cx="4882822" cy="4384994"/>
            <a:chOff x="889069" y="963116"/>
            <a:chExt cx="4689610" cy="3288088"/>
          </a:xfrm>
        </p:grpSpPr>
        <p:sp>
          <p:nvSpPr>
            <p:cNvPr id="152" name="Google Shape;152;g262d9d8978a_2_0"/>
            <p:cNvSpPr txBox="1"/>
            <p:nvPr/>
          </p:nvSpPr>
          <p:spPr>
            <a:xfrm>
              <a:off x="960106" y="963116"/>
              <a:ext cx="3427500" cy="484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Homepage</a:t>
              </a:r>
              <a:endParaRPr/>
            </a:p>
          </p:txBody>
        </p:sp>
        <p:sp>
          <p:nvSpPr>
            <p:cNvPr id="153" name="Google Shape;153;g262d9d8978a_2_0"/>
            <p:cNvSpPr/>
            <p:nvPr/>
          </p:nvSpPr>
          <p:spPr>
            <a:xfrm>
              <a:off x="889079" y="1452582"/>
              <a:ext cx="4689600" cy="43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a:solidFill>
                    <a:srgbClr val="3F3F3F"/>
                  </a:solidFill>
                  <a:latin typeface="Roboto"/>
                  <a:ea typeface="Roboto"/>
                  <a:cs typeface="Roboto"/>
                  <a:sym typeface="Roboto"/>
                </a:rPr>
                <a:t>Our homepage is designed for easy user navigation and engagement, offering:</a:t>
              </a:r>
              <a:endParaRPr/>
            </a:p>
          </p:txBody>
        </p:sp>
        <p:grpSp>
          <p:nvGrpSpPr>
            <p:cNvPr id="154" name="Google Shape;154;g262d9d8978a_2_0"/>
            <p:cNvGrpSpPr/>
            <p:nvPr/>
          </p:nvGrpSpPr>
          <p:grpSpPr>
            <a:xfrm>
              <a:off x="889069" y="1979707"/>
              <a:ext cx="3973248" cy="2271497"/>
              <a:chOff x="889069" y="1820749"/>
              <a:chExt cx="3973248" cy="2271497"/>
            </a:xfrm>
          </p:grpSpPr>
          <p:grpSp>
            <p:nvGrpSpPr>
              <p:cNvPr id="155" name="Google Shape;155;g262d9d8978a_2_0"/>
              <p:cNvGrpSpPr/>
              <p:nvPr/>
            </p:nvGrpSpPr>
            <p:grpSpPr>
              <a:xfrm>
                <a:off x="960118" y="1820749"/>
                <a:ext cx="3857975" cy="615600"/>
                <a:chOff x="960118" y="1820749"/>
                <a:chExt cx="3857975" cy="615600"/>
              </a:xfrm>
            </p:grpSpPr>
            <p:sp>
              <p:nvSpPr>
                <p:cNvPr id="156" name="Google Shape;156;g262d9d8978a_2_0"/>
                <p:cNvSpPr/>
                <p:nvPr/>
              </p:nvSpPr>
              <p:spPr>
                <a:xfrm>
                  <a:off x="960118" y="2059945"/>
                  <a:ext cx="137100" cy="137100"/>
                </a:xfrm>
                <a:prstGeom prst="ellipse">
                  <a:avLst/>
                </a:prstGeom>
                <a:solidFill>
                  <a:schemeClr val="accent1"/>
                </a:solidFill>
                <a:ln cap="flat" cmpd="sng" w="76200">
                  <a:solidFill>
                    <a:schemeClr val="accent1">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157" name="Google Shape;157;g262d9d8978a_2_0"/>
                <p:cNvSpPr/>
                <p:nvPr/>
              </p:nvSpPr>
              <p:spPr>
                <a:xfrm>
                  <a:off x="1327893" y="1820749"/>
                  <a:ext cx="34902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200">
                      <a:solidFill>
                        <a:srgbClr val="3F3F3F"/>
                      </a:solidFill>
                      <a:latin typeface="Roboto"/>
                      <a:ea typeface="Roboto"/>
                      <a:cs typeface="Roboto"/>
                      <a:sym typeface="Roboto"/>
                    </a:rPr>
                    <a:t>Current Holiday Selection:</a:t>
                  </a:r>
                  <a:r>
                    <a:rPr lang="en-US" sz="1200">
                      <a:solidFill>
                        <a:srgbClr val="3F3F3F"/>
                      </a:solidFill>
                      <a:latin typeface="Roboto"/>
                      <a:ea typeface="Roboto"/>
                      <a:cs typeface="Roboto"/>
                      <a:sym typeface="Roboto"/>
                    </a:rPr>
                    <a:t> Shows the boxes for the upcoming three holidays available for single purchase.</a:t>
                  </a:r>
                  <a:endParaRPr sz="1200">
                    <a:solidFill>
                      <a:srgbClr val="3F3F3F"/>
                    </a:solidFill>
                    <a:latin typeface="Roboto"/>
                    <a:ea typeface="Roboto"/>
                    <a:cs typeface="Roboto"/>
                    <a:sym typeface="Roboto"/>
                  </a:endParaRPr>
                </a:p>
              </p:txBody>
            </p:sp>
          </p:grpSp>
          <p:grpSp>
            <p:nvGrpSpPr>
              <p:cNvPr id="158" name="Google Shape;158;g262d9d8978a_2_0"/>
              <p:cNvGrpSpPr/>
              <p:nvPr/>
            </p:nvGrpSpPr>
            <p:grpSpPr>
              <a:xfrm>
                <a:off x="960114" y="2690066"/>
                <a:ext cx="3857975" cy="615600"/>
                <a:chOff x="960114" y="2747389"/>
                <a:chExt cx="3857975" cy="615600"/>
              </a:xfrm>
            </p:grpSpPr>
            <p:sp>
              <p:nvSpPr>
                <p:cNvPr id="159" name="Google Shape;159;g262d9d8978a_2_0"/>
                <p:cNvSpPr/>
                <p:nvPr/>
              </p:nvSpPr>
              <p:spPr>
                <a:xfrm>
                  <a:off x="960114" y="2986585"/>
                  <a:ext cx="137100" cy="137100"/>
                </a:xfrm>
                <a:prstGeom prst="ellipse">
                  <a:avLst/>
                </a:prstGeom>
                <a:solidFill>
                  <a:schemeClr val="accent2"/>
                </a:solidFill>
                <a:ln cap="flat" cmpd="sng" w="76200">
                  <a:solidFill>
                    <a:schemeClr val="accent2">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160" name="Google Shape;160;g262d9d8978a_2_0"/>
                <p:cNvSpPr/>
                <p:nvPr/>
              </p:nvSpPr>
              <p:spPr>
                <a:xfrm>
                  <a:off x="1327889" y="2747389"/>
                  <a:ext cx="34902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200">
                      <a:solidFill>
                        <a:srgbClr val="3F3F3F"/>
                      </a:solidFill>
                      <a:latin typeface="Roboto"/>
                      <a:ea typeface="Roboto"/>
                      <a:cs typeface="Roboto"/>
                      <a:sym typeface="Roboto"/>
                    </a:rPr>
                    <a:t>Previous Boxes Showcase: </a:t>
                  </a:r>
                  <a:r>
                    <a:rPr lang="en-US" sz="1200">
                      <a:solidFill>
                        <a:srgbClr val="3F3F3F"/>
                      </a:solidFill>
                      <a:latin typeface="Roboto"/>
                      <a:ea typeface="Roboto"/>
                      <a:cs typeface="Roboto"/>
                      <a:sym typeface="Roboto"/>
                    </a:rPr>
                    <a:t>Displays past boxes to give a sense of the variety and style of our offerings</a:t>
                  </a:r>
                  <a:endParaRPr sz="1200">
                    <a:solidFill>
                      <a:srgbClr val="3F3F3F"/>
                    </a:solidFill>
                    <a:latin typeface="Roboto"/>
                    <a:ea typeface="Roboto"/>
                    <a:cs typeface="Roboto"/>
                    <a:sym typeface="Roboto"/>
                  </a:endParaRPr>
                </a:p>
              </p:txBody>
            </p:sp>
          </p:grpSp>
          <p:grpSp>
            <p:nvGrpSpPr>
              <p:cNvPr id="161" name="Google Shape;161;g262d9d8978a_2_0"/>
              <p:cNvGrpSpPr/>
              <p:nvPr/>
            </p:nvGrpSpPr>
            <p:grpSpPr>
              <a:xfrm>
                <a:off x="1004342" y="3476646"/>
                <a:ext cx="3857975" cy="615600"/>
                <a:chOff x="1004342" y="3739883"/>
                <a:chExt cx="3857975" cy="615600"/>
              </a:xfrm>
            </p:grpSpPr>
            <p:sp>
              <p:nvSpPr>
                <p:cNvPr id="162" name="Google Shape;162;g262d9d8978a_2_0"/>
                <p:cNvSpPr/>
                <p:nvPr/>
              </p:nvSpPr>
              <p:spPr>
                <a:xfrm>
                  <a:off x="1004342" y="3979079"/>
                  <a:ext cx="137100" cy="137100"/>
                </a:xfrm>
                <a:prstGeom prst="ellipse">
                  <a:avLst/>
                </a:prstGeom>
                <a:solidFill>
                  <a:schemeClr val="accent3"/>
                </a:solidFill>
                <a:ln cap="flat" cmpd="sng" w="76200">
                  <a:solidFill>
                    <a:schemeClr val="accent3">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163" name="Google Shape;163;g262d9d8978a_2_0"/>
                <p:cNvSpPr/>
                <p:nvPr/>
              </p:nvSpPr>
              <p:spPr>
                <a:xfrm>
                  <a:off x="1372117" y="3739883"/>
                  <a:ext cx="34902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200">
                      <a:solidFill>
                        <a:srgbClr val="3F3F3F"/>
                      </a:solidFill>
                      <a:latin typeface="Roboto"/>
                      <a:ea typeface="Roboto"/>
                      <a:cs typeface="Roboto"/>
                      <a:sym typeface="Roboto"/>
                    </a:rPr>
                    <a:t>How it Works: </a:t>
                  </a:r>
                  <a:r>
                    <a:rPr lang="en-US" sz="1200">
                      <a:solidFill>
                        <a:srgbClr val="3F3F3F"/>
                      </a:solidFill>
                      <a:latin typeface="Roboto"/>
                      <a:ea typeface="Roboto"/>
                      <a:cs typeface="Roboto"/>
                      <a:sym typeface="Roboto"/>
                    </a:rPr>
                    <a:t>A concise three-step guide explaining the process of using our service.</a:t>
                  </a:r>
                  <a:endParaRPr sz="1200">
                    <a:solidFill>
                      <a:srgbClr val="3F3F3F"/>
                    </a:solidFill>
                    <a:latin typeface="Roboto"/>
                    <a:ea typeface="Roboto"/>
                    <a:cs typeface="Roboto"/>
                    <a:sym typeface="Roboto"/>
                  </a:endParaRPr>
                </a:p>
              </p:txBody>
            </p:sp>
          </p:grpSp>
          <p:cxnSp>
            <p:nvCxnSpPr>
              <p:cNvPr id="164" name="Google Shape;164;g262d9d8978a_2_0"/>
              <p:cNvCxnSpPr/>
              <p:nvPr/>
            </p:nvCxnSpPr>
            <p:spPr>
              <a:xfrm>
                <a:off x="1004354" y="2523231"/>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cxnSp>
            <p:nvCxnSpPr>
              <p:cNvPr id="165" name="Google Shape;165;g262d9d8978a_2_0"/>
              <p:cNvCxnSpPr/>
              <p:nvPr/>
            </p:nvCxnSpPr>
            <p:spPr>
              <a:xfrm>
                <a:off x="889069" y="3391145"/>
                <a:ext cx="3339000" cy="0"/>
              </a:xfrm>
              <a:prstGeom prst="straightConnector1">
                <a:avLst/>
              </a:prstGeom>
              <a:noFill/>
              <a:ln cap="flat" cmpd="sng" w="9525">
                <a:solidFill>
                  <a:srgbClr val="BFBFBF">
                    <a:alpha val="49800"/>
                  </a:srgbClr>
                </a:solidFill>
                <a:prstDash val="dash"/>
                <a:miter lim="800000"/>
                <a:headEnd len="sm" w="sm" type="none"/>
                <a:tailEnd len="sm" w="sm" type="none"/>
              </a:ln>
            </p:spPr>
          </p:cxnSp>
        </p:grpSp>
      </p:grpSp>
      <p:pic>
        <p:nvPicPr>
          <p:cNvPr id="166" name="Google Shape;166;g262d9d8978a_2_0"/>
          <p:cNvPicPr preferRelativeResize="0"/>
          <p:nvPr/>
        </p:nvPicPr>
        <p:blipFill>
          <a:blip r:embed="rId3">
            <a:alphaModFix/>
          </a:blip>
          <a:stretch>
            <a:fillRect/>
          </a:stretch>
        </p:blipFill>
        <p:spPr>
          <a:xfrm>
            <a:off x="7629115" y="356950"/>
            <a:ext cx="2624775" cy="5066752"/>
          </a:xfrm>
          <a:prstGeom prst="rect">
            <a:avLst/>
          </a:prstGeom>
          <a:noFill/>
          <a:ln>
            <a:noFill/>
          </a:ln>
        </p:spPr>
      </p:pic>
      <p:grpSp>
        <p:nvGrpSpPr>
          <p:cNvPr id="167" name="Google Shape;167;g262d9d8978a_2_0"/>
          <p:cNvGrpSpPr/>
          <p:nvPr/>
        </p:nvGrpSpPr>
        <p:grpSpPr>
          <a:xfrm>
            <a:off x="1555777" y="5242187"/>
            <a:ext cx="3978835" cy="838201"/>
            <a:chOff x="1097317" y="1820694"/>
            <a:chExt cx="3821393" cy="615600"/>
          </a:xfrm>
        </p:grpSpPr>
        <p:sp>
          <p:nvSpPr>
            <p:cNvPr id="168" name="Google Shape;168;g262d9d8978a_2_0"/>
            <p:cNvSpPr/>
            <p:nvPr/>
          </p:nvSpPr>
          <p:spPr>
            <a:xfrm flipH="1">
              <a:off x="1097317" y="2059944"/>
              <a:ext cx="169200" cy="137100"/>
            </a:xfrm>
            <a:prstGeom prst="ellipse">
              <a:avLst/>
            </a:prstGeom>
            <a:solidFill>
              <a:schemeClr val="accent1"/>
            </a:solidFill>
            <a:ln cap="flat" cmpd="sng" w="76200">
              <a:solidFill>
                <a:schemeClr val="accent1">
                  <a:alpha val="49800"/>
                </a:schemeClr>
              </a:solidFill>
              <a:prstDash val="solid"/>
              <a:miter lim="800000"/>
              <a:headEnd len="sm" w="sm" type="none"/>
              <a:tailEnd len="sm" w="sm" type="none"/>
            </a:ln>
            <a:effectLst>
              <a:outerShdw blurRad="127000" sx="102000" rotWithShape="0" algn="ctr" sy="102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169" name="Google Shape;169;g262d9d8978a_2_0"/>
            <p:cNvSpPr/>
            <p:nvPr/>
          </p:nvSpPr>
          <p:spPr>
            <a:xfrm>
              <a:off x="1428510" y="1820694"/>
              <a:ext cx="34902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200">
                  <a:solidFill>
                    <a:srgbClr val="3F3F3F"/>
                  </a:solidFill>
                  <a:latin typeface="Roboto"/>
                  <a:ea typeface="Roboto"/>
                  <a:cs typeface="Roboto"/>
                  <a:sym typeface="Roboto"/>
                </a:rPr>
                <a:t>Our Story: </a:t>
              </a:r>
              <a:r>
                <a:rPr lang="en-US" sz="1200">
                  <a:solidFill>
                    <a:srgbClr val="3F3F3F"/>
                  </a:solidFill>
                  <a:latin typeface="Roboto"/>
                  <a:ea typeface="Roboto"/>
                  <a:cs typeface="Roboto"/>
                  <a:sym typeface="Roboto"/>
                </a:rPr>
                <a:t>A brief section sharing the brand’s background and mission.</a:t>
              </a:r>
              <a:endParaRPr sz="1200">
                <a:solidFill>
                  <a:srgbClr val="3F3F3F"/>
                </a:solidFill>
                <a:latin typeface="Roboto"/>
                <a:ea typeface="Roboto"/>
                <a:cs typeface="Roboto"/>
                <a:sym typeface="Roboto"/>
              </a:endParaRPr>
            </a:p>
          </p:txBody>
        </p:sp>
      </p:grpSp>
      <p:cxnSp>
        <p:nvCxnSpPr>
          <p:cNvPr id="170" name="Google Shape;170;g262d9d8978a_2_0"/>
          <p:cNvCxnSpPr/>
          <p:nvPr/>
        </p:nvCxnSpPr>
        <p:spPr>
          <a:xfrm>
            <a:off x="1412924" y="5058890"/>
            <a:ext cx="3476700" cy="0"/>
          </a:xfrm>
          <a:prstGeom prst="straightConnector1">
            <a:avLst/>
          </a:prstGeom>
          <a:noFill/>
          <a:ln cap="flat" cmpd="sng" w="9525">
            <a:solidFill>
              <a:srgbClr val="BFBFBF">
                <a:alpha val="49800"/>
              </a:srgbClr>
            </a:solidFill>
            <a:prstDash val="dash"/>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a0bf2d1fcd_1_26"/>
          <p:cNvSpPr/>
          <p:nvPr/>
        </p:nvSpPr>
        <p:spPr>
          <a:xfrm>
            <a:off x="1050201" y="0"/>
            <a:ext cx="4946449" cy="6443482"/>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176" name="Google Shape;176;g2a0bf2d1fcd_1_26"/>
          <p:cNvPicPr preferRelativeResize="0"/>
          <p:nvPr/>
        </p:nvPicPr>
        <p:blipFill>
          <a:blip r:embed="rId3">
            <a:alphaModFix/>
          </a:blip>
          <a:stretch>
            <a:fillRect/>
          </a:stretch>
        </p:blipFill>
        <p:spPr>
          <a:xfrm>
            <a:off x="1178625" y="1415000"/>
            <a:ext cx="4689600" cy="3343192"/>
          </a:xfrm>
          <a:prstGeom prst="rect">
            <a:avLst/>
          </a:prstGeom>
          <a:noFill/>
          <a:ln>
            <a:noFill/>
          </a:ln>
        </p:spPr>
      </p:pic>
      <p:grpSp>
        <p:nvGrpSpPr>
          <p:cNvPr id="177" name="Google Shape;177;g2a0bf2d1fcd_1_26"/>
          <p:cNvGrpSpPr/>
          <p:nvPr/>
        </p:nvGrpSpPr>
        <p:grpSpPr>
          <a:xfrm>
            <a:off x="6868675" y="846413"/>
            <a:ext cx="3609960" cy="4027950"/>
            <a:chOff x="889081" y="893791"/>
            <a:chExt cx="3609960" cy="4027950"/>
          </a:xfrm>
        </p:grpSpPr>
        <p:sp>
          <p:nvSpPr>
            <p:cNvPr id="178" name="Google Shape;178;g2a0bf2d1fcd_1_26"/>
            <p:cNvSpPr txBox="1"/>
            <p:nvPr/>
          </p:nvSpPr>
          <p:spPr>
            <a:xfrm>
              <a:off x="889081" y="893791"/>
              <a:ext cx="34275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Login</a:t>
              </a:r>
              <a:r>
                <a:rPr b="1" lang="en-US" sz="3600">
                  <a:solidFill>
                    <a:schemeClr val="dk1"/>
                  </a:solidFill>
                  <a:latin typeface="Poppins"/>
                  <a:ea typeface="Poppins"/>
                  <a:cs typeface="Poppins"/>
                  <a:sym typeface="Poppins"/>
                </a:rPr>
                <a:t> Page</a:t>
              </a:r>
              <a:endParaRPr/>
            </a:p>
          </p:txBody>
        </p:sp>
        <p:sp>
          <p:nvSpPr>
            <p:cNvPr id="179" name="Google Shape;179;g2a0bf2d1fcd_1_26"/>
            <p:cNvSpPr txBox="1"/>
            <p:nvPr/>
          </p:nvSpPr>
          <p:spPr>
            <a:xfrm>
              <a:off x="906541" y="1921741"/>
              <a:ext cx="3592500" cy="30000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SzPts val="1100"/>
                <a:buNone/>
              </a:pPr>
              <a:r>
                <a:rPr lang="en-US" sz="1600">
                  <a:solidFill>
                    <a:srgbClr val="262626"/>
                  </a:solidFill>
                  <a:latin typeface="Roboto"/>
                  <a:ea typeface="Roboto"/>
                  <a:cs typeface="Roboto"/>
                  <a:sym typeface="Roboto"/>
                </a:rPr>
                <a:t>The login page is straightforward, ensuring that users can quickly access their accounts to explore and engage “Unbox Holidays”, our holiday decoration blind boxes website. </a:t>
              </a:r>
              <a:endParaRPr sz="1600">
                <a:solidFill>
                  <a:srgbClr val="262626"/>
                </a:solidFill>
                <a:latin typeface="Roboto"/>
                <a:ea typeface="Roboto"/>
                <a:cs typeface="Roboto"/>
                <a:sym typeface="Roboto"/>
              </a:endParaRPr>
            </a:p>
            <a:p>
              <a:pPr indent="0" lvl="0" marL="0" rtl="0" algn="just">
                <a:lnSpc>
                  <a:spcPct val="115000"/>
                </a:lnSpc>
                <a:spcBef>
                  <a:spcPts val="1200"/>
                </a:spcBef>
                <a:spcAft>
                  <a:spcPts val="0"/>
                </a:spcAft>
                <a:buSzPts val="1100"/>
                <a:buNone/>
              </a:pPr>
              <a:r>
                <a:rPr lang="en-US" sz="1600">
                  <a:solidFill>
                    <a:srgbClr val="262626"/>
                  </a:solidFill>
                  <a:latin typeface="Roboto"/>
                  <a:ea typeface="Roboto"/>
                  <a:cs typeface="Roboto"/>
                  <a:sym typeface="Roboto"/>
                </a:rPr>
                <a:t>Also, the user can login using the Google account.</a:t>
              </a:r>
              <a:endParaRPr sz="1600">
                <a:solidFill>
                  <a:srgbClr val="262626"/>
                </a:solidFill>
                <a:latin typeface="Roboto"/>
                <a:ea typeface="Roboto"/>
                <a:cs typeface="Roboto"/>
                <a:sym typeface="Roboto"/>
              </a:endParaRPr>
            </a:p>
            <a:p>
              <a:pPr indent="0" lvl="0" marL="0" rtl="0" algn="just">
                <a:lnSpc>
                  <a:spcPct val="115000"/>
                </a:lnSpc>
                <a:spcBef>
                  <a:spcPts val="1200"/>
                </a:spcBef>
                <a:spcAft>
                  <a:spcPts val="0"/>
                </a:spcAft>
                <a:buSzPts val="1100"/>
                <a:buNone/>
              </a:pPr>
              <a:r>
                <a:t/>
              </a:r>
              <a:endParaRPr>
                <a:solidFill>
                  <a:srgbClr val="262626"/>
                </a:solidFill>
                <a:latin typeface="Poppins"/>
                <a:ea typeface="Poppins"/>
                <a:cs typeface="Poppins"/>
                <a:sym typeface="Poppins"/>
              </a:endParaRPr>
            </a:p>
            <a:p>
              <a:pPr indent="0" lvl="0" marL="0" marR="0" rtl="0" algn="l">
                <a:spcBef>
                  <a:spcPts val="1200"/>
                </a:spcBef>
                <a:spcAft>
                  <a:spcPts val="0"/>
                </a:spcAft>
                <a:buNone/>
              </a:pPr>
              <a:r>
                <a:t/>
              </a:r>
              <a:endParaRPr>
                <a:solidFill>
                  <a:srgbClr val="262626"/>
                </a:solidFill>
                <a:latin typeface="Poppins"/>
                <a:ea typeface="Poppins"/>
                <a:cs typeface="Poppins"/>
                <a:sym typeface="Poppi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a0bf2d1fcd_1_4"/>
          <p:cNvSpPr/>
          <p:nvPr/>
        </p:nvSpPr>
        <p:spPr>
          <a:xfrm>
            <a:off x="6246276" y="0"/>
            <a:ext cx="4946449" cy="6443482"/>
          </a:xfrm>
          <a:custGeom>
            <a:rect b="b" l="l" r="r" t="t"/>
            <a:pathLst>
              <a:path extrusionOk="0" h="6395516" w="4191906">
                <a:moveTo>
                  <a:pt x="0" y="0"/>
                </a:moveTo>
                <a:lnTo>
                  <a:pt x="4191906" y="0"/>
                </a:lnTo>
                <a:lnTo>
                  <a:pt x="4191906" y="4299563"/>
                </a:lnTo>
                <a:cubicBezTo>
                  <a:pt x="4191906" y="5457126"/>
                  <a:pt x="3253516" y="6395516"/>
                  <a:pt x="2095953" y="6395516"/>
                </a:cubicBezTo>
                <a:cubicBezTo>
                  <a:pt x="938390" y="6395516"/>
                  <a:pt x="0" y="5457126"/>
                  <a:pt x="0" y="4299563"/>
                </a:cubicBezTo>
                <a:close/>
              </a:path>
            </a:pathLst>
          </a:custGeom>
          <a:solidFill>
            <a:srgbClr val="FEFEFE"/>
          </a:solidFill>
          <a:ln>
            <a:noFill/>
          </a:ln>
          <a:effectLst>
            <a:outerShdw blurRad="190500" rotWithShape="0" algn="t" dir="5400000" dist="381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85" name="Google Shape;185;g2a0bf2d1fcd_1_4"/>
          <p:cNvGrpSpPr/>
          <p:nvPr/>
        </p:nvGrpSpPr>
        <p:grpSpPr>
          <a:xfrm>
            <a:off x="1406525" y="1088350"/>
            <a:ext cx="3609960" cy="2146925"/>
            <a:chOff x="889081" y="963116"/>
            <a:chExt cx="3609960" cy="2146925"/>
          </a:xfrm>
        </p:grpSpPr>
        <p:sp>
          <p:nvSpPr>
            <p:cNvPr id="186" name="Google Shape;186;g2a0bf2d1fcd_1_4"/>
            <p:cNvSpPr txBox="1"/>
            <p:nvPr/>
          </p:nvSpPr>
          <p:spPr>
            <a:xfrm>
              <a:off x="889081" y="963116"/>
              <a:ext cx="3427500" cy="646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Poppins"/>
                  <a:ea typeface="Poppins"/>
                  <a:cs typeface="Poppins"/>
                  <a:sym typeface="Poppins"/>
                </a:rPr>
                <a:t>Sign Up Page</a:t>
              </a:r>
              <a:endParaRPr/>
            </a:p>
          </p:txBody>
        </p:sp>
        <p:sp>
          <p:nvSpPr>
            <p:cNvPr id="187" name="Google Shape;187;g2a0bf2d1fcd_1_4"/>
            <p:cNvSpPr txBox="1"/>
            <p:nvPr/>
          </p:nvSpPr>
          <p:spPr>
            <a:xfrm>
              <a:off x="906541" y="1921741"/>
              <a:ext cx="3592500" cy="1188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Clr>
                  <a:schemeClr val="dk1"/>
                </a:buClr>
                <a:buSzPts val="1100"/>
                <a:buFont typeface="Arial"/>
                <a:buNone/>
              </a:pPr>
              <a:r>
                <a:rPr lang="en-US" sz="1600">
                  <a:solidFill>
                    <a:srgbClr val="262626"/>
                  </a:solidFill>
                  <a:latin typeface="Roboto"/>
                  <a:ea typeface="Roboto"/>
                  <a:cs typeface="Roboto"/>
                  <a:sym typeface="Roboto"/>
                </a:rPr>
                <a:t>If you're new to Unbox Holidays, the signup procedure is equally user-friendly, allowing you to create an account effortlessly.</a:t>
              </a:r>
              <a:endParaRPr sz="1600">
                <a:latin typeface="Roboto"/>
                <a:ea typeface="Roboto"/>
                <a:cs typeface="Roboto"/>
                <a:sym typeface="Roboto"/>
              </a:endParaRPr>
            </a:p>
          </p:txBody>
        </p:sp>
      </p:grpSp>
      <p:pic>
        <p:nvPicPr>
          <p:cNvPr id="188" name="Google Shape;188;g2a0bf2d1fcd_1_4"/>
          <p:cNvPicPr preferRelativeResize="0"/>
          <p:nvPr/>
        </p:nvPicPr>
        <p:blipFill>
          <a:blip r:embed="rId3">
            <a:alphaModFix/>
          </a:blip>
          <a:stretch>
            <a:fillRect/>
          </a:stretch>
        </p:blipFill>
        <p:spPr>
          <a:xfrm>
            <a:off x="6374700" y="1481250"/>
            <a:ext cx="4689600" cy="31864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GENERAL">
      <a:dk1>
        <a:srgbClr val="000000"/>
      </a:dk1>
      <a:lt1>
        <a:srgbClr val="FFFFFF"/>
      </a:lt1>
      <a:dk2>
        <a:srgbClr val="000000"/>
      </a:dk2>
      <a:lt2>
        <a:srgbClr val="FFFFFF"/>
      </a:lt2>
      <a:accent1>
        <a:srgbClr val="F49E14"/>
      </a:accent1>
      <a:accent2>
        <a:srgbClr val="FF7427"/>
      </a:accent2>
      <a:accent3>
        <a:srgbClr val="F15131"/>
      </a:accent3>
      <a:accent4>
        <a:srgbClr val="CB2D0D"/>
      </a:accent4>
      <a:accent5>
        <a:srgbClr val="F42D3A"/>
      </a:accent5>
      <a:accent6>
        <a:srgbClr val="CD0A17"/>
      </a:accent6>
      <a:hlink>
        <a:srgbClr val="5B9BD5"/>
      </a:hlink>
      <a:folHlink>
        <a:srgbClr val="70AD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2019-12-17T04:09:09Z</dcterms:created>
  <dc:creator>Pandhuya Niking</dc:creator>
</cp:coreProperties>
</file>